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9" r:id="rId4"/>
    <p:sldMasterId id="2147483661" r:id="rId5"/>
  </p:sldMasterIdLst>
  <p:notesMasterIdLst>
    <p:notesMasterId r:id="rId11"/>
  </p:notesMasterIdLst>
  <p:sldIdLst>
    <p:sldId id="258" r:id="rId6"/>
    <p:sldId id="270" r:id="rId7"/>
    <p:sldId id="293" r:id="rId8"/>
    <p:sldId id="1903" r:id="rId9"/>
    <p:sldId id="1904" r:id="rId10"/>
    <p:sldId id="1907" r:id="rId12"/>
    <p:sldId id="1906" r:id="rId13"/>
    <p:sldId id="1909" r:id="rId14"/>
    <p:sldId id="1908" r:id="rId15"/>
    <p:sldId id="1905" r:id="rId16"/>
    <p:sldId id="1900" r:id="rId17"/>
    <p:sldId id="1911" r:id="rId18"/>
    <p:sldId id="1910" r:id="rId19"/>
    <p:sldId id="1912" r:id="rId20"/>
    <p:sldId id="1913" r:id="rId21"/>
    <p:sldId id="1914" r:id="rId22"/>
    <p:sldId id="1901" r:id="rId23"/>
    <p:sldId id="1916" r:id="rId24"/>
    <p:sldId id="1915" r:id="rId25"/>
    <p:sldId id="1917" r:id="rId26"/>
    <p:sldId id="1902" r:id="rId27"/>
    <p:sldId id="1898" r:id="rId28"/>
  </p:sldIdLst>
  <p:sldSz cx="24384000" cy="13716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幸全" initials="幸全" lastIdx="1" clrIdx="0"/>
  <p:cmAuthor id="8" name="姜伟光" initials="姜" lastIdx="1" clrIdx="0"/>
  <p:cmAuthor id="2" name="孙瑞璇" initials="孙瑞璇" lastIdx="7" clrIdx="1"/>
  <p:cmAuthor id="9" name="XU XIN" initials="XX" lastIdx="4" clrIdx="4"/>
  <p:cmAuthor id="3" name="尹磊02" initials="尹磊02" lastIdx="10" clrIdx="2"/>
  <p:cmAuthor id="4" name="Administrator" initials="A" lastIdx="4" clrIdx="3"/>
  <p:cmAuthor id="11" name="201900282" initials="2" lastIdx="1" clrIdx="10"/>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D8E3AB"/>
    <a:srgbClr val="D9EBFF"/>
    <a:srgbClr val="E1EFFF"/>
    <a:srgbClr val="CDE5FF"/>
    <a:srgbClr val="FBFBFD"/>
    <a:srgbClr val="ADB9CA"/>
    <a:srgbClr val="FFD9DC"/>
    <a:srgbClr val="41A6B1"/>
    <a:srgbClr val="9FB6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37" d="100"/>
          <a:sy n="37" d="100"/>
        </p:scale>
        <p:origin x="48" y="180"/>
      </p:cViewPr>
      <p:guideLst>
        <p:guide orient="horz" pos="4281"/>
        <p:guide pos="7690"/>
      </p:guideLst>
    </p:cSldViewPr>
  </p:slideViewPr>
  <p:notesTextViewPr>
    <p:cViewPr>
      <p:scale>
        <a:sx n="3" d="2"/>
        <a:sy n="3" d="2"/>
      </p:scale>
      <p:origin x="0" y="0"/>
    </p:cViewPr>
  </p:notesTextViewPr>
  <p:notesViewPr>
    <p:cSldViewPr snapToGrid="0">
      <p:cViewPr varScale="1">
        <p:scale>
          <a:sx n="51" d="100"/>
          <a:sy n="51" d="100"/>
        </p:scale>
        <p:origin x="2096" y="5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3" Type="http://schemas.openxmlformats.org/officeDocument/2006/relationships/tags" Target="tags/tag32.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notesMaster" Target="notesMasters/notesMaster1.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6" y="914400"/>
            <a:ext cx="7864474" cy="3200400"/>
          </a:xfrm>
          <a:prstGeom prst="rect">
            <a:avLst/>
          </a:prstGeom>
        </p:spPr>
        <p:txBody>
          <a:bodyPr anchor="b"/>
          <a:lstStyle>
            <a:lvl1pPr>
              <a:defRPr sz="6400"/>
            </a:lvl1pPr>
          </a:lstStyle>
          <a:p>
            <a:r>
              <a:rPr lang="zh-CN" altLang="en-US"/>
              <a:t>单击此处编辑母版标题样式</a:t>
            </a:r>
            <a:endParaRPr lang="zh-CN" altLang="en-US"/>
          </a:p>
        </p:txBody>
      </p:sp>
      <p:sp>
        <p:nvSpPr>
          <p:cNvPr id="3" name="内容占位符 2"/>
          <p:cNvSpPr>
            <a:spLocks noGrp="1"/>
          </p:cNvSpPr>
          <p:nvPr>
            <p:ph idx="1"/>
          </p:nvPr>
        </p:nvSpPr>
        <p:spPr>
          <a:xfrm>
            <a:off x="10366376" y="1974850"/>
            <a:ext cx="12344400" cy="9747250"/>
          </a:xfrm>
          <a:prstGeom prst="rect">
            <a:avLst/>
          </a:prstGeo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1679576"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1676400" y="12712700"/>
            <a:ext cx="5486400" cy="730250"/>
          </a:xfrm>
          <a:prstGeom prst="rect">
            <a:avLst/>
          </a:prstGeom>
        </p:spPr>
        <p:txBody>
          <a:bodyPr/>
          <a:lstStyle/>
          <a:p>
            <a:fld id="{D17C7CC7-4C46-4073-BAEF-AC1F9F076448}" type="datetimeFigureOut">
              <a:rPr lang="zh-CN" altLang="en-US" smtClean="0"/>
            </a:fld>
            <a:endParaRPr lang="zh-CN" altLang="en-US"/>
          </a:p>
        </p:txBody>
      </p:sp>
      <p:sp>
        <p:nvSpPr>
          <p:cNvPr id="6" name="页脚占位符 5"/>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17221200" y="12712700"/>
            <a:ext cx="5486400" cy="730250"/>
          </a:xfrm>
          <a:prstGeom prst="rect">
            <a:avLst/>
          </a:prstGeom>
        </p:spPr>
        <p:txBody>
          <a:bodyPr/>
          <a:lstStyle/>
          <a:p>
            <a:fld id="{5D747E1B-FA69-406A-A551-AA4B915EB26B}" type="slidenum">
              <a:rPr lang="zh-CN" altLang="en-US" smtClean="0"/>
            </a:fld>
            <a:endParaRPr lang="zh-CN" altLang="en-US"/>
          </a:p>
        </p:txBody>
      </p:sp>
      <p:sp>
        <p:nvSpPr>
          <p:cNvPr id="8" name="标题 1"/>
          <p:cNvSpPr>
            <a:spLocks noGrp="1"/>
          </p:cNvSpPr>
          <p:nvPr userDrawn="1">
            <p:custDataLst>
              <p:tags r:id="rId2"/>
            </p:custDataLst>
          </p:nvPr>
        </p:nvSpPr>
        <p:spPr>
          <a:xfrm>
            <a:off x="612140" y="664845"/>
            <a:ext cx="21031200" cy="1076960"/>
          </a:xfrm>
          <a:prstGeom prst="rect">
            <a:avLst/>
          </a:prstGeom>
        </p:spPr>
        <p:txBody>
          <a:bodyPr/>
          <a:lstStyle>
            <a:lvl1pPr>
              <a:defRPr sz="6000">
                <a:solidFill>
                  <a:schemeClr val="bg1"/>
                </a:solidFill>
                <a:latin typeface="微软雅黑" panose="020B0503020204020204" charset="-122"/>
                <a:ea typeface="微软雅黑" panose="020B0503020204020204" charset="-122"/>
              </a:defRPr>
            </a:lvl1p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木先生iPPT">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6400" y="12712700"/>
            <a:ext cx="5486400" cy="730250"/>
          </a:xfrm>
          <a:prstGeom prst="rect">
            <a:avLst/>
          </a:prstGeom>
        </p:spPr>
        <p:txBody>
          <a:bodyPr/>
          <a:lstStyle/>
          <a:p>
            <a:fld id="{B5109C5D-AE36-5843-A6DC-F3A19CF0B356}" type="datetimeFigureOut">
              <a:rPr kumimoji="1" lang="zh-CN" altLang="en-US" smtClean="0"/>
            </a:fld>
            <a:endParaRPr kumimoji="1" lang="zh-CN" altLang="en-US"/>
          </a:p>
        </p:txBody>
      </p:sp>
      <p:sp>
        <p:nvSpPr>
          <p:cNvPr id="3" name="页脚占位符 2"/>
          <p:cNvSpPr>
            <a:spLocks noGrp="1"/>
          </p:cNvSpPr>
          <p:nvPr>
            <p:ph type="ftr" sz="quarter" idx="11"/>
          </p:nvPr>
        </p:nvSpPr>
        <p:spPr>
          <a:xfrm>
            <a:off x="8077200" y="12712700"/>
            <a:ext cx="8229600" cy="730250"/>
          </a:xfrm>
          <a:prstGeom prst="rect">
            <a:avLst/>
          </a:prstGeom>
        </p:spPr>
        <p:txBody>
          <a:bodyPr/>
          <a:lstStyle/>
          <a:p>
            <a:endParaRPr kumimoji="1" lang="zh-CN" altLang="en-US"/>
          </a:p>
        </p:txBody>
      </p:sp>
      <p:sp>
        <p:nvSpPr>
          <p:cNvPr id="4" name="灯片编号占位符 3"/>
          <p:cNvSpPr>
            <a:spLocks noGrp="1"/>
          </p:cNvSpPr>
          <p:nvPr>
            <p:ph type="sldNum" sz="quarter" idx="12"/>
          </p:nvPr>
        </p:nvSpPr>
        <p:spPr>
          <a:xfrm>
            <a:off x="17221200" y="12712700"/>
            <a:ext cx="5486400" cy="730250"/>
          </a:xfrm>
          <a:prstGeom prst="rect">
            <a:avLst/>
          </a:prstGeom>
        </p:spPr>
        <p:txBody>
          <a:bodyPr/>
          <a:lstStyle/>
          <a:p>
            <a:fld id="{CD2E312C-0221-2B4D-9917-4FF9209C4E0E}" type="slidenum">
              <a:rPr kumimoji="1" lang="zh-CN" altLang="en-US" smtClean="0"/>
            </a:fld>
            <a:endParaRPr kumimoji="1" lang="zh-CN" altLang="en-US"/>
          </a:p>
        </p:txBody>
      </p:sp>
      <p:sp>
        <p:nvSpPr>
          <p:cNvPr id="5" name="标题 4"/>
          <p:cNvSpPr>
            <a:spLocks noGrp="1"/>
          </p:cNvSpPr>
          <p:nvPr>
            <p:ph type="title"/>
            <p:custDataLst>
              <p:tags r:id="rId2"/>
            </p:custDataLst>
          </p:nvPr>
        </p:nvSpPr>
        <p:spPr>
          <a:xfrm>
            <a:off x="612140" y="664845"/>
            <a:ext cx="21031200" cy="1076960"/>
          </a:xfrm>
          <a:prstGeom prst="rect">
            <a:avLst/>
          </a:prstGeom>
        </p:spPr>
        <p:txBody>
          <a:bodyPr/>
          <a:lstStyle>
            <a:lvl1pPr>
              <a:defRPr sz="6000">
                <a:solidFill>
                  <a:schemeClr val="bg1"/>
                </a:solidFill>
                <a:latin typeface="微软雅黑" panose="020B0503020204020204" charset="-122"/>
                <a:ea typeface="微软雅黑" panose="020B0503020204020204" charset="-122"/>
              </a:defRPr>
            </a:lvl1p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stretch>
            <a:fillRect/>
          </a:stretch>
        </p:blipFill>
        <p:spPr>
          <a:xfrm>
            <a:off x="0" y="0"/>
            <a:ext cx="24384000" cy="13716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1676400" y="12712700"/>
            <a:ext cx="5486400" cy="730250"/>
          </a:xfrm>
          <a:prstGeom prst="rect">
            <a:avLst/>
          </a:prstGeom>
        </p:spPr>
        <p:txBody>
          <a:bodyPr/>
          <a:lstStyle/>
          <a:p>
            <a:fld id="{D17C7CC7-4C46-4073-BAEF-AC1F9F076448}" type="datetimeFigureOut">
              <a:rPr lang="zh-CN" altLang="en-US" smtClean="0"/>
            </a:fld>
            <a:endParaRPr lang="zh-CN" altLang="en-US"/>
          </a:p>
        </p:txBody>
      </p:sp>
      <p:sp>
        <p:nvSpPr>
          <p:cNvPr id="4" name="页脚占位符 3"/>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200" y="12712700"/>
            <a:ext cx="5486400" cy="730250"/>
          </a:xfrm>
          <a:prstGeom prst="rect">
            <a:avLst/>
          </a:prstGeom>
        </p:spPr>
        <p:txBody>
          <a:bodyPr/>
          <a:lstStyle/>
          <a:p>
            <a:fld id="{5D747E1B-FA69-406A-A551-AA4B915EB26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50900" y="679450"/>
            <a:ext cx="21031200" cy="1114425"/>
          </a:xfrm>
          <a:prstGeom prst="rect">
            <a:avLst/>
          </a:prstGeom>
        </p:spPr>
        <p:txBody>
          <a:bodyPr/>
          <a:lstStyle>
            <a:lvl1pPr>
              <a:defRPr sz="6000">
                <a:solidFill>
                  <a:schemeClr val="bg1"/>
                </a:solidFill>
                <a:latin typeface="微软雅黑" panose="020B0503020204020204" charset="-122"/>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nvPr>
        </p:nvSpPr>
        <p:spPr>
          <a:xfrm>
            <a:off x="1676400" y="12712700"/>
            <a:ext cx="5486400" cy="730250"/>
          </a:xfrm>
          <a:prstGeom prst="rect">
            <a:avLst/>
          </a:prstGeom>
        </p:spPr>
        <p:txBody>
          <a:bodyPr/>
          <a:lstStyle/>
          <a:p>
            <a:fld id="{D17C7CC7-4C46-4073-BAEF-AC1F9F076448}" type="datetimeFigureOut">
              <a:rPr lang="zh-CN" altLang="en-US" smtClean="0"/>
            </a:fld>
            <a:endParaRPr lang="zh-CN" altLang="en-US"/>
          </a:p>
        </p:txBody>
      </p:sp>
      <p:sp>
        <p:nvSpPr>
          <p:cNvPr id="4" name="页脚占位符 3"/>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200" y="12712700"/>
            <a:ext cx="5486400" cy="730250"/>
          </a:xfrm>
          <a:prstGeom prst="rect">
            <a:avLst/>
          </a:prstGeom>
        </p:spPr>
        <p:txBody>
          <a:bodyPr/>
          <a:lstStyle/>
          <a:p>
            <a:fld id="{5D747E1B-FA69-406A-A551-AA4B915EB26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400" y="730250"/>
            <a:ext cx="21031200" cy="2651126"/>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676400" y="12712700"/>
            <a:ext cx="5486400" cy="730250"/>
          </a:xfrm>
          <a:prstGeom prst="rect">
            <a:avLst/>
          </a:prstGeom>
        </p:spPr>
        <p:txBody>
          <a:bodyPr/>
          <a:lstStyle/>
          <a:p>
            <a:fld id="{D17C7CC7-4C46-4073-BAEF-AC1F9F076448}" type="datetimeFigureOut">
              <a:rPr lang="zh-CN" altLang="en-US" smtClean="0"/>
            </a:fld>
            <a:endParaRPr lang="zh-CN" altLang="en-US"/>
          </a:p>
        </p:txBody>
      </p:sp>
      <p:sp>
        <p:nvSpPr>
          <p:cNvPr id="4" name="页脚占位符 3"/>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200" y="12712700"/>
            <a:ext cx="5486400" cy="730250"/>
          </a:xfrm>
          <a:prstGeom prst="rect">
            <a:avLst/>
          </a:prstGeom>
        </p:spPr>
        <p:txBody>
          <a:bodyPr/>
          <a:lstStyle/>
          <a:p>
            <a:fld id="{5D747E1B-FA69-406A-A551-AA4B915EB26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676400" y="730250"/>
            <a:ext cx="21031200" cy="2651126"/>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676400" y="12712700"/>
            <a:ext cx="5486400" cy="730250"/>
          </a:xfrm>
          <a:prstGeom prst="rect">
            <a:avLst/>
          </a:prstGeom>
        </p:spPr>
        <p:txBody>
          <a:bodyPr/>
          <a:lstStyle/>
          <a:p>
            <a:fld id="{D17C7CC7-4C46-4073-BAEF-AC1F9F076448}" type="datetimeFigureOut">
              <a:rPr lang="zh-CN" altLang="en-US" smtClean="0"/>
            </a:fld>
            <a:endParaRPr lang="zh-CN" altLang="en-US"/>
          </a:p>
        </p:txBody>
      </p:sp>
      <p:sp>
        <p:nvSpPr>
          <p:cNvPr id="4" name="页脚占位符 3"/>
          <p:cNvSpPr>
            <a:spLocks noGrp="1"/>
          </p:cNvSpPr>
          <p:nvPr>
            <p:ph type="ftr" sz="quarter" idx="11"/>
          </p:nvPr>
        </p:nvSpPr>
        <p:spPr>
          <a:xfrm>
            <a:off x="8077200" y="12712700"/>
            <a:ext cx="8229600" cy="730250"/>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17221200" y="12712700"/>
            <a:ext cx="5486400" cy="730250"/>
          </a:xfrm>
          <a:prstGeom prst="rect">
            <a:avLst/>
          </a:prstGeom>
        </p:spPr>
        <p:txBody>
          <a:bodyPr/>
          <a:lstStyle/>
          <a:p>
            <a:fld id="{5D747E1B-FA69-406A-A551-AA4B915EB26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heme" Target="../theme/theme1.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3" Type="http://schemas.openxmlformats.org/officeDocument/2006/relationships/theme" Target="../theme/theme2.xml"/><Relationship Id="rId12" Type="http://schemas.openxmlformats.org/officeDocument/2006/relationships/image" Target="../media/image6.png"/><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9.png"/><Relationship Id="rId7" Type="http://schemas.openxmlformats.org/officeDocument/2006/relationships/tags" Target="../tags/tag15.xml"/><Relationship Id="rId6" Type="http://schemas.openxmlformats.org/officeDocument/2006/relationships/image" Target="../media/image8.png"/><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7.png"/><Relationship Id="rId2" Type="http://schemas.openxmlformats.org/officeDocument/2006/relationships/tags" Target="../tags/tag12.xml"/><Relationship Id="rId16" Type="http://schemas.openxmlformats.org/officeDocument/2006/relationships/theme" Target="../theme/theme3.xml"/><Relationship Id="rId15" Type="http://schemas.openxmlformats.org/officeDocument/2006/relationships/image" Target="../media/image12.png"/><Relationship Id="rId14" Type="http://schemas.openxmlformats.org/officeDocument/2006/relationships/tags" Target="../tags/tag19.xml"/><Relationship Id="rId13" Type="http://schemas.openxmlformats.org/officeDocument/2006/relationships/image" Target="../media/image11.png"/><Relationship Id="rId12" Type="http://schemas.openxmlformats.org/officeDocument/2006/relationships/tags" Target="../tags/tag18.xml"/><Relationship Id="rId11" Type="http://schemas.openxmlformats.org/officeDocument/2006/relationships/image" Target="../media/image10.png"/><Relationship Id="rId10" Type="http://schemas.openxmlformats.org/officeDocument/2006/relationships/tags" Target="../tags/tag17.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ct"/>
          <p:cNvSpPr/>
          <p:nvPr userDrawn="1">
            <p:custDataLst>
              <p:tags r:id="rId2"/>
            </p:custDataLst>
          </p:nvPr>
        </p:nvSpPr>
        <p:spPr>
          <a:xfrm>
            <a:off x="0" y="0"/>
            <a:ext cx="24384000" cy="10439400"/>
          </a:xfrm>
          <a:prstGeom prst="rect">
            <a:avLst/>
          </a:prstGeom>
          <a:solidFill>
            <a:srgbClr val="DC2525">
              <a:alpha val="100000"/>
            </a:srgbClr>
          </a:solidFill>
          <a:ln cap="flat">
            <a:noFill/>
            <a:prstDash val="solid"/>
            <a:miter lim="0"/>
          </a:ln>
        </p:spPr>
        <p:txBody>
          <a:bodyPr rtlCol="0"/>
          <a:lstStyle/>
          <a:p>
            <a:pPr algn="ctr"/>
            <a:endParaRPr lang="zh-CN" altLang="en-US"/>
          </a:p>
        </p:txBody>
      </p:sp>
      <p:pic>
        <p:nvPicPr>
          <p:cNvPr id="42" name="picture 42"/>
          <p:cNvPicPr>
            <a:picLocks noChangeAspect="1"/>
          </p:cNvPicPr>
          <p:nvPr userDrawn="1">
            <p:custDataLst>
              <p:tags r:id="rId3"/>
            </p:custDataLst>
          </p:nvPr>
        </p:nvPicPr>
        <p:blipFill>
          <a:blip r:embed="rId4"/>
          <a:stretch>
            <a:fillRect/>
          </a:stretch>
        </p:blipFill>
        <p:spPr>
          <a:xfrm rot="21600000">
            <a:off x="17589165" y="126996"/>
            <a:ext cx="6794834" cy="10324895"/>
          </a:xfrm>
          <a:prstGeom prst="rect">
            <a:avLst/>
          </a:prstGeom>
        </p:spPr>
      </p:pic>
      <p:pic>
        <p:nvPicPr>
          <p:cNvPr id="44" name="picture 44"/>
          <p:cNvPicPr>
            <a:picLocks noChangeAspect="1"/>
          </p:cNvPicPr>
          <p:nvPr userDrawn="1">
            <p:custDataLst>
              <p:tags r:id="rId5"/>
            </p:custDataLst>
          </p:nvPr>
        </p:nvPicPr>
        <p:blipFill>
          <a:blip r:embed="rId6"/>
          <a:stretch>
            <a:fillRect/>
          </a:stretch>
        </p:blipFill>
        <p:spPr>
          <a:xfrm rot="21600000">
            <a:off x="12338082" y="2489200"/>
            <a:ext cx="7834597" cy="7964724"/>
          </a:xfrm>
          <a:prstGeom prst="rect">
            <a:avLst/>
          </a:prstGeom>
        </p:spPr>
      </p:pic>
      <p:sp>
        <p:nvSpPr>
          <p:cNvPr id="56" name="rect"/>
          <p:cNvSpPr/>
          <p:nvPr userDrawn="1">
            <p:custDataLst>
              <p:tags r:id="rId7"/>
            </p:custDataLst>
          </p:nvPr>
        </p:nvSpPr>
        <p:spPr>
          <a:xfrm>
            <a:off x="3810" y="3565525"/>
            <a:ext cx="243840" cy="4187825"/>
          </a:xfrm>
          <a:prstGeom prst="rect">
            <a:avLst/>
          </a:prstGeom>
          <a:solidFill>
            <a:srgbClr val="FFFFFF">
              <a:alpha val="100000"/>
            </a:srgbClr>
          </a:solidFill>
          <a:ln cap="flat">
            <a:noFill/>
            <a:prstDash val="solid"/>
            <a:miter lim="0"/>
          </a:ln>
        </p:spPr>
        <p:txBody>
          <a:bodyPr rtlCol="0"/>
          <a:lstStyle/>
          <a:p>
            <a:pPr algn="ctr"/>
            <a:endParaRPr lang="zh-CN" altLang="en-US"/>
          </a:p>
        </p:txBody>
      </p:sp>
      <p:pic>
        <p:nvPicPr>
          <p:cNvPr id="2" name="图片 1" descr="2a61fb8e39415e2ebfe8c5208459556"/>
          <p:cNvPicPr>
            <a:picLocks noChangeAspect="1"/>
          </p:cNvPicPr>
          <p:nvPr userDrawn="1">
            <p:custDataLst>
              <p:tags r:id="rId8"/>
            </p:custDataLst>
          </p:nvPr>
        </p:nvPicPr>
        <p:blipFill>
          <a:blip r:embed="rId9"/>
          <a:stretch>
            <a:fillRect/>
          </a:stretch>
        </p:blipFill>
        <p:spPr>
          <a:xfrm>
            <a:off x="18860770" y="934085"/>
            <a:ext cx="4730115" cy="1459865"/>
          </a:xfrm>
          <a:prstGeom prst="rect">
            <a:avLst/>
          </a:prstGeom>
        </p:spPr>
      </p:pic>
      <p:sp>
        <p:nvSpPr>
          <p:cNvPr id="3" name="textbox 48"/>
          <p:cNvSpPr/>
          <p:nvPr userDrawn="1">
            <p:custDataLst>
              <p:tags r:id="rId10"/>
            </p:custDataLst>
          </p:nvPr>
        </p:nvSpPr>
        <p:spPr>
          <a:xfrm>
            <a:off x="1007110" y="3223260"/>
            <a:ext cx="15991840" cy="1318260"/>
          </a:xfrm>
          <a:prstGeom prst="rect">
            <a:avLst/>
          </a:prstGeom>
        </p:spPr>
        <p:txBody>
          <a:bodyPr vert="horz" wrap="square" lIns="0" tIns="0" rIns="0" bIns="0"/>
          <a:lstStyle/>
          <a:p>
            <a:pPr algn="l" rtl="0" eaLnBrk="0">
              <a:lnSpc>
                <a:spcPct val="121000"/>
              </a:lnSpc>
            </a:pPr>
            <a:endParaRPr lang="en-US" altLang="en-US" sz="100" dirty="0"/>
          </a:p>
          <a:p>
            <a:pPr marL="12700" algn="l" rtl="0" eaLnBrk="0">
              <a:lnSpc>
                <a:spcPct val="121000"/>
              </a:lnSpc>
            </a:pPr>
            <a:r>
              <a:rPr lang="zh-CN" altLang="en-US" sz="8000" b="1" kern="0" spc="190" dirty="0">
                <a:solidFill>
                  <a:srgbClr val="FFFFFF">
                    <a:alpha val="25098"/>
                  </a:srgbClr>
                </a:solidFill>
                <a:latin typeface="微软雅黑" panose="020B0503020204020204" charset="-122"/>
                <a:ea typeface="微软雅黑" panose="020B0503020204020204" charset="-122"/>
                <a:cs typeface="微软雅黑" panose="020B0503020204020204" charset="-122"/>
              </a:rPr>
              <a:t>万里红月度经营分析会</a:t>
            </a:r>
            <a:endParaRPr sz="8000" b="1" kern="0" spc="190" dirty="0">
              <a:solidFill>
                <a:srgbClr val="FFFFFF">
                  <a:alpha val="25098"/>
                </a:srgbClr>
              </a:solidFill>
              <a:latin typeface="微软雅黑" panose="020B0503020204020204" charset="-122"/>
              <a:ea typeface="微软雅黑" panose="020B0503020204020204" charset="-122"/>
              <a:cs typeface="微软雅黑" panose="020B0503020204020204" charset="-122"/>
            </a:endParaRPr>
          </a:p>
        </p:txBody>
      </p:sp>
      <p:sp>
        <p:nvSpPr>
          <p:cNvPr id="5" name="textbox 48"/>
          <p:cNvSpPr/>
          <p:nvPr userDrawn="1">
            <p:custDataLst>
              <p:tags r:id="rId11"/>
            </p:custDataLst>
          </p:nvPr>
        </p:nvSpPr>
        <p:spPr>
          <a:xfrm>
            <a:off x="1007110" y="4757420"/>
            <a:ext cx="19776440" cy="2333625"/>
          </a:xfrm>
          <a:prstGeom prst="rect">
            <a:avLst/>
          </a:prstGeom>
        </p:spPr>
        <p:txBody>
          <a:bodyPr vert="horz" wrap="square" lIns="0" tIns="0" rIns="0" bIns="0"/>
          <a:lstStyle/>
          <a:p>
            <a:pPr algn="l" rtl="0" eaLnBrk="0">
              <a:lnSpc>
                <a:spcPct val="121000"/>
              </a:lnSpc>
            </a:pPr>
            <a:endParaRPr lang="en-US" altLang="zh-CN" sz="13800" b="1" kern="0" spc="70" dirty="0">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页面-上"/>
          <p:cNvSpPr/>
          <p:nvPr userDrawn="1"/>
        </p:nvSpPr>
        <p:spPr>
          <a:xfrm>
            <a:off x="11557000" y="-45720000"/>
            <a:ext cx="1270000" cy="1270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8" name="页面-下"/>
          <p:cNvSpPr/>
          <p:nvPr userDrawn="1"/>
        </p:nvSpPr>
        <p:spPr>
          <a:xfrm>
            <a:off x="11557000" y="45720000"/>
            <a:ext cx="1270000" cy="1270000"/>
          </a:xfrm>
          <a:prstGeom prst="ellipse">
            <a:avLst/>
          </a:prstGeom>
          <a:noFill/>
          <a:ln w="1270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pic>
        <p:nvPicPr>
          <p:cNvPr id="9" name="图片 8" descr="千库网_带阴影线的抽象白色单色矢量背景，用于设计手册、网站、传单。_背景编号6256693"/>
          <p:cNvPicPr>
            <a:picLocks noChangeAspect="1"/>
          </p:cNvPicPr>
          <p:nvPr userDrawn="1"/>
        </p:nvPicPr>
        <p:blipFill>
          <a:blip r:embed="rId9">
            <a:alphaModFix amt="80000"/>
          </a:blip>
          <a:stretch>
            <a:fillRect/>
          </a:stretch>
        </p:blipFill>
        <p:spPr>
          <a:xfrm>
            <a:off x="-6350" y="1588135"/>
            <a:ext cx="24390350" cy="12127865"/>
          </a:xfrm>
          <a:prstGeom prst="rect">
            <a:avLst/>
          </a:prstGeom>
        </p:spPr>
      </p:pic>
      <p:sp>
        <p:nvSpPr>
          <p:cNvPr id="12" name="矩形 11"/>
          <p:cNvSpPr/>
          <p:nvPr userDrawn="1">
            <p:custDataLst>
              <p:tags r:id="rId10"/>
            </p:custDataLst>
          </p:nvPr>
        </p:nvSpPr>
        <p:spPr>
          <a:xfrm>
            <a:off x="0" y="565150"/>
            <a:ext cx="24384000" cy="1150620"/>
          </a:xfrm>
          <a:prstGeom prst="rect">
            <a:avLst/>
          </a:prstGeom>
          <a:gradFill>
            <a:gsLst>
              <a:gs pos="100000">
                <a:srgbClr val="FDF3F1">
                  <a:alpha val="40000"/>
                </a:srgbClr>
              </a:gs>
              <a:gs pos="35000">
                <a:srgbClr val="DB443B"/>
              </a:gs>
              <a:gs pos="0">
                <a:srgbClr val="C40907"/>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descr="横板logo（红色渐变）"/>
          <p:cNvPicPr>
            <a:picLocks noChangeAspect="1"/>
          </p:cNvPicPr>
          <p:nvPr userDrawn="1">
            <p:custDataLst>
              <p:tags r:id="rId11"/>
            </p:custDataLst>
          </p:nvPr>
        </p:nvPicPr>
        <p:blipFill>
          <a:blip r:embed="rId12"/>
          <a:stretch>
            <a:fillRect/>
          </a:stretch>
        </p:blipFill>
        <p:spPr>
          <a:xfrm>
            <a:off x="20204430" y="483235"/>
            <a:ext cx="3696970" cy="1336675"/>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2"/>
          <p:cNvPicPr>
            <a:picLocks noChangeAspect="1"/>
          </p:cNvPicPr>
          <p:nvPr userDrawn="1">
            <p:custDataLst>
              <p:tags r:id="rId2"/>
            </p:custDataLst>
          </p:nvPr>
        </p:nvPicPr>
        <p:blipFill>
          <a:blip r:embed="rId3"/>
          <a:stretch>
            <a:fillRect/>
          </a:stretch>
        </p:blipFill>
        <p:spPr>
          <a:xfrm rot="21600000">
            <a:off x="12350782" y="3417688"/>
            <a:ext cx="12033217" cy="10298311"/>
          </a:xfrm>
          <a:prstGeom prst="rect">
            <a:avLst/>
          </a:prstGeom>
        </p:spPr>
      </p:pic>
      <p:sp>
        <p:nvSpPr>
          <p:cNvPr id="24" name="textbox 24"/>
          <p:cNvSpPr/>
          <p:nvPr userDrawn="1">
            <p:custDataLst>
              <p:tags r:id="rId4"/>
            </p:custDataLst>
          </p:nvPr>
        </p:nvSpPr>
        <p:spPr>
          <a:xfrm>
            <a:off x="1370817" y="699877"/>
            <a:ext cx="3014979" cy="1671320"/>
          </a:xfrm>
          <a:prstGeom prst="rect">
            <a:avLst/>
          </a:prstGeom>
        </p:spPr>
        <p:txBody>
          <a:bodyPr vert="horz" wrap="square" lIns="0" tIns="0" rIns="0" bIns="0"/>
          <a:lstStyle/>
          <a:p>
            <a:pPr algn="l" rtl="0" eaLnBrk="0">
              <a:lnSpc>
                <a:spcPct val="132000"/>
              </a:lnSpc>
            </a:pPr>
            <a:endParaRPr lang="en-US" altLang="en-US" sz="100" dirty="0"/>
          </a:p>
          <a:p>
            <a:pPr algn="r" rtl="0" eaLnBrk="0">
              <a:lnSpc>
                <a:spcPct val="86000"/>
              </a:lnSpc>
            </a:pPr>
            <a:r>
              <a:rPr sz="12500" b="1" kern="0" spc="-1290" dirty="0">
                <a:solidFill>
                  <a:srgbClr val="DC2525">
                    <a:alpha val="100000"/>
                  </a:srgbClr>
                </a:solidFill>
                <a:latin typeface="微软雅黑" panose="020B0503020204020204" charset="-122"/>
                <a:ea typeface="微软雅黑" panose="020B0503020204020204" charset="-122"/>
                <a:cs typeface="微软雅黑" panose="020B0503020204020204" charset="-122"/>
              </a:rPr>
              <a:t>目</a:t>
            </a:r>
            <a:r>
              <a:rPr sz="12500" b="1" kern="0" spc="-190" dirty="0">
                <a:solidFill>
                  <a:srgbClr val="DC2525">
                    <a:alpha val="100000"/>
                  </a:srgbClr>
                </a:solidFill>
                <a:latin typeface="微软雅黑" panose="020B0503020204020204" charset="-122"/>
                <a:ea typeface="微软雅黑" panose="020B0503020204020204" charset="-122"/>
                <a:cs typeface="微软雅黑" panose="020B0503020204020204" charset="-122"/>
              </a:rPr>
              <a:t>录</a:t>
            </a:r>
            <a:endParaRPr lang="en-US" altLang="en-US" sz="12500" dirty="0"/>
          </a:p>
        </p:txBody>
      </p:sp>
      <p:pic>
        <p:nvPicPr>
          <p:cNvPr id="26" name="picture 26"/>
          <p:cNvPicPr>
            <a:picLocks noChangeAspect="1"/>
          </p:cNvPicPr>
          <p:nvPr userDrawn="1">
            <p:custDataLst>
              <p:tags r:id="rId5"/>
            </p:custDataLst>
          </p:nvPr>
        </p:nvPicPr>
        <p:blipFill>
          <a:blip r:embed="rId6"/>
          <a:stretch>
            <a:fillRect/>
          </a:stretch>
        </p:blipFill>
        <p:spPr>
          <a:xfrm rot="21600000">
            <a:off x="18074006" y="861756"/>
            <a:ext cx="584252" cy="1509441"/>
          </a:xfrm>
          <a:prstGeom prst="rect">
            <a:avLst/>
          </a:prstGeom>
        </p:spPr>
      </p:pic>
      <p:pic>
        <p:nvPicPr>
          <p:cNvPr id="28" name="picture 28"/>
          <p:cNvPicPr>
            <a:picLocks noChangeAspect="1"/>
          </p:cNvPicPr>
          <p:nvPr userDrawn="1">
            <p:custDataLst>
              <p:tags r:id="rId7"/>
            </p:custDataLst>
          </p:nvPr>
        </p:nvPicPr>
        <p:blipFill>
          <a:blip r:embed="rId8"/>
          <a:stretch>
            <a:fillRect/>
          </a:stretch>
        </p:blipFill>
        <p:spPr>
          <a:xfrm rot="21600000">
            <a:off x="18949240" y="1285176"/>
            <a:ext cx="2429433" cy="189913"/>
          </a:xfrm>
          <a:prstGeom prst="rect">
            <a:avLst/>
          </a:prstGeom>
        </p:spPr>
      </p:pic>
      <p:sp>
        <p:nvSpPr>
          <p:cNvPr id="30" name="rect"/>
          <p:cNvSpPr/>
          <p:nvPr userDrawn="1">
            <p:custDataLst>
              <p:tags r:id="rId9"/>
            </p:custDataLst>
          </p:nvPr>
        </p:nvSpPr>
        <p:spPr>
          <a:xfrm>
            <a:off x="0" y="746639"/>
            <a:ext cx="270192" cy="1514411"/>
          </a:xfrm>
          <a:prstGeom prst="rect">
            <a:avLst/>
          </a:prstGeom>
          <a:solidFill>
            <a:srgbClr val="DC2525">
              <a:alpha val="100000"/>
            </a:srgbClr>
          </a:solidFill>
          <a:ln cap="flat">
            <a:noFill/>
            <a:prstDash val="solid"/>
            <a:miter lim="0"/>
          </a:ln>
        </p:spPr>
        <p:txBody>
          <a:bodyPr rtlCol="0"/>
          <a:lstStyle/>
          <a:p>
            <a:pPr algn="ctr"/>
            <a:endParaRPr lang="zh-CN" altLang="en-US"/>
          </a:p>
        </p:txBody>
      </p:sp>
      <p:pic>
        <p:nvPicPr>
          <p:cNvPr id="32" name="picture 32"/>
          <p:cNvPicPr>
            <a:picLocks noChangeAspect="1"/>
          </p:cNvPicPr>
          <p:nvPr userDrawn="1">
            <p:custDataLst>
              <p:tags r:id="rId10"/>
            </p:custDataLst>
          </p:nvPr>
        </p:nvPicPr>
        <p:blipFill>
          <a:blip r:embed="rId11"/>
          <a:stretch>
            <a:fillRect/>
          </a:stretch>
        </p:blipFill>
        <p:spPr>
          <a:xfrm rot="21600000">
            <a:off x="19492073" y="1635835"/>
            <a:ext cx="962038" cy="344564"/>
          </a:xfrm>
          <a:prstGeom prst="rect">
            <a:avLst/>
          </a:prstGeom>
        </p:spPr>
      </p:pic>
      <p:pic>
        <p:nvPicPr>
          <p:cNvPr id="34" name="picture 34"/>
          <p:cNvPicPr>
            <a:picLocks noChangeAspect="1"/>
          </p:cNvPicPr>
          <p:nvPr userDrawn="1">
            <p:custDataLst>
              <p:tags r:id="rId12"/>
            </p:custDataLst>
          </p:nvPr>
        </p:nvPicPr>
        <p:blipFill>
          <a:blip r:embed="rId13"/>
          <a:stretch>
            <a:fillRect/>
          </a:stretch>
        </p:blipFill>
        <p:spPr>
          <a:xfrm rot="21600000">
            <a:off x="21554485" y="1285176"/>
            <a:ext cx="1458698" cy="189913"/>
          </a:xfrm>
          <a:prstGeom prst="rect">
            <a:avLst/>
          </a:prstGeom>
        </p:spPr>
      </p:pic>
      <p:pic>
        <p:nvPicPr>
          <p:cNvPr id="36" name="picture 36"/>
          <p:cNvPicPr>
            <a:picLocks noChangeAspect="1"/>
          </p:cNvPicPr>
          <p:nvPr userDrawn="1">
            <p:custDataLst>
              <p:tags r:id="rId14"/>
            </p:custDataLst>
          </p:nvPr>
        </p:nvPicPr>
        <p:blipFill>
          <a:blip r:embed="rId15"/>
          <a:stretch>
            <a:fillRect/>
          </a:stretch>
        </p:blipFill>
        <p:spPr>
          <a:xfrm rot="21600000">
            <a:off x="18949244" y="1635835"/>
            <a:ext cx="425862" cy="344549"/>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20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10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10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10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media/image17.png"/><Relationship Id="rId7" Type="http://schemas.openxmlformats.org/officeDocument/2006/relationships/tags" Target="../tags/tag23.xml"/><Relationship Id="rId6" Type="http://schemas.openxmlformats.org/officeDocument/2006/relationships/image" Target="../media/image16.png"/><Relationship Id="rId5" Type="http://schemas.openxmlformats.org/officeDocument/2006/relationships/tags" Target="../tags/tag22.xml"/><Relationship Id="rId4" Type="http://schemas.openxmlformats.org/officeDocument/2006/relationships/image" Target="../media/image15.png"/><Relationship Id="rId3" Type="http://schemas.openxmlformats.org/officeDocument/2006/relationships/tags" Target="../tags/tag21.xml"/><Relationship Id="rId20" Type="http://schemas.openxmlformats.org/officeDocument/2006/relationships/slideLayout" Target="../slideLayouts/slideLayout10.xml"/><Relationship Id="rId2" Type="http://schemas.openxmlformats.org/officeDocument/2006/relationships/image" Target="../media/image14.png"/><Relationship Id="rId19" Type="http://schemas.openxmlformats.org/officeDocument/2006/relationships/tags" Target="../tags/tag31.xml"/><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image" Target="../media/image20.png"/><Relationship Id="rId14" Type="http://schemas.openxmlformats.org/officeDocument/2006/relationships/tags" Target="../tags/tag27.xml"/><Relationship Id="rId13" Type="http://schemas.openxmlformats.org/officeDocument/2006/relationships/image" Target="../media/image19.png"/><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image" Target="../media/image18.png"/><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
          <p:cNvSpPr/>
          <p:nvPr/>
        </p:nvSpPr>
        <p:spPr>
          <a:xfrm>
            <a:off x="-330200" y="0"/>
            <a:ext cx="24384000" cy="10439400"/>
          </a:xfrm>
          <a:prstGeom prst="rect">
            <a:avLst/>
          </a:prstGeom>
          <a:solidFill>
            <a:srgbClr val="DC2525">
              <a:alpha val="100000"/>
            </a:srgbClr>
          </a:solidFill>
          <a:ln cap="flat">
            <a:noFill/>
            <a:prstDash val="solid"/>
            <a:miter lim="0"/>
          </a:ln>
        </p:spPr>
        <p:txBody>
          <a:bodyPr rtlCol="0"/>
          <a:lstStyle/>
          <a:p>
            <a:pPr algn="ctr"/>
            <a:endParaRPr lang="zh-CN" altLang="en-US"/>
          </a:p>
        </p:txBody>
      </p:sp>
      <p:pic>
        <p:nvPicPr>
          <p:cNvPr id="70" name="picture 70"/>
          <p:cNvPicPr>
            <a:picLocks noChangeAspect="1"/>
          </p:cNvPicPr>
          <p:nvPr/>
        </p:nvPicPr>
        <p:blipFill>
          <a:blip r:embed="rId1"/>
          <a:stretch>
            <a:fillRect/>
          </a:stretch>
        </p:blipFill>
        <p:spPr>
          <a:xfrm rot="21600000">
            <a:off x="12312682" y="114298"/>
            <a:ext cx="12071317" cy="10339626"/>
          </a:xfrm>
          <a:prstGeom prst="rect">
            <a:avLst/>
          </a:prstGeom>
        </p:spPr>
      </p:pic>
      <p:sp>
        <p:nvSpPr>
          <p:cNvPr id="76" name="textbox 76"/>
          <p:cNvSpPr/>
          <p:nvPr/>
        </p:nvSpPr>
        <p:spPr>
          <a:xfrm>
            <a:off x="919480" y="10596880"/>
            <a:ext cx="3580130" cy="71818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0000"/>
              </a:lnSpc>
            </a:pPr>
            <a:endParaRPr lang="zh-CN" altLang="en-US" sz="3600" b="1" dirty="0">
              <a:ea typeface="宋体" charset="0"/>
            </a:endParaRPr>
          </a:p>
          <a:p>
            <a:pPr marL="12700" algn="l" rtl="0" eaLnBrk="0">
              <a:lnSpc>
                <a:spcPct val="90000"/>
              </a:lnSpc>
            </a:pPr>
            <a:r>
              <a:rPr lang="zh-CN" altLang="en-US" sz="3600" b="1" dirty="0">
                <a:ea typeface="宋体" charset="0"/>
              </a:rPr>
              <a:t>分享人：董绪成</a:t>
            </a:r>
            <a:endParaRPr lang="zh-CN" altLang="en-US" sz="3600" b="1" dirty="0">
              <a:ea typeface="宋体" charset="0"/>
            </a:endParaRPr>
          </a:p>
        </p:txBody>
      </p:sp>
      <p:sp>
        <p:nvSpPr>
          <p:cNvPr id="2" name="文本框 9"/>
          <p:cNvSpPr txBox="1"/>
          <p:nvPr/>
        </p:nvSpPr>
        <p:spPr>
          <a:xfrm>
            <a:off x="1183005" y="4217670"/>
            <a:ext cx="17789525" cy="2399665"/>
          </a:xfrm>
          <a:prstGeom prst="rect">
            <a:avLst/>
          </a:prstGeom>
          <a:ln w="12700">
            <a:miter lim="400000"/>
          </a:ln>
        </p:spPr>
        <p:txBody>
          <a:bodyPr wrap="square" lIns="45719" rIns="45719">
            <a:spAutoFit/>
          </a:bodyPr>
          <a:lstStyle>
            <a:lvl1pPr algn="just">
              <a:defRPr sz="6000" b="1">
                <a:solidFill>
                  <a:srgbClr val="FFFFFF"/>
                </a:solidFill>
                <a:latin typeface="思源黑体 CN Bold"/>
                <a:ea typeface="思源黑体 CN Bold"/>
                <a:cs typeface="思源黑体 CN Bold"/>
                <a:sym typeface="思源黑体 CN Bold"/>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zh-CN" altLang="x-none" sz="15000" b="1" i="0" u="none" strike="noStrike" kern="0" cap="none" spc="0" normalizeH="0" baseline="0" noProof="0">
                <a:ln>
                  <a:noFill/>
                </a:ln>
                <a:solidFill>
                  <a:srgbClr val="FFFFFF"/>
                </a:solidFill>
                <a:effectLst/>
                <a:uLnTx/>
                <a:uFillTx/>
                <a:latin typeface="Yu Gothic UI Semibold" panose="020B0700000000000000" pitchFamily="34" charset="-128"/>
                <a:ea typeface="Yu Gothic UI Semibold" panose="020B0700000000000000" pitchFamily="34" charset="-128"/>
                <a:sym typeface="思源黑体 CN Bold"/>
              </a:rPr>
              <a:t>区块链应用实践分享</a:t>
            </a:r>
            <a:endParaRPr kumimoji="0" lang="zh-CN" altLang="x-none" sz="15000" b="1" i="0" u="none" strike="noStrike" kern="0" cap="none" spc="0" normalizeH="0" baseline="0" noProof="0">
              <a:ln>
                <a:noFill/>
              </a:ln>
              <a:solidFill>
                <a:srgbClr val="FFFFFF"/>
              </a:solidFill>
              <a:effectLst/>
              <a:uLnTx/>
              <a:uFillTx/>
              <a:latin typeface="Yu Gothic UI Semibold" panose="020B0700000000000000" pitchFamily="34" charset="-128"/>
              <a:ea typeface="Yu Gothic UI Semibold" panose="020B0700000000000000" pitchFamily="34" charset="-128"/>
              <a:sym typeface="思源黑体 CN Bold"/>
            </a:endParaRPr>
          </a:p>
        </p:txBody>
      </p:sp>
      <p:sp>
        <p:nvSpPr>
          <p:cNvPr id="3" name="textbox 76"/>
          <p:cNvSpPr/>
          <p:nvPr/>
        </p:nvSpPr>
        <p:spPr>
          <a:xfrm>
            <a:off x="5948045" y="11115675"/>
            <a:ext cx="3432175" cy="520065"/>
          </a:xfrm>
          <a:prstGeom prst="rect">
            <a:avLst/>
          </a:prstGeom>
        </p:spPr>
        <p:txBody>
          <a:bodyPr vert="horz" wrap="square" lIns="0" tIns="0" rIns="0" bIns="0"/>
          <a:p>
            <a:pPr algn="l" rtl="0" eaLnBrk="0">
              <a:lnSpc>
                <a:spcPct val="86000"/>
              </a:lnSpc>
            </a:pPr>
            <a:endParaRPr lang="en-US" altLang="en-US" sz="100" dirty="0"/>
          </a:p>
          <a:p>
            <a:pPr marL="12700" algn="l" rtl="0" eaLnBrk="0">
              <a:lnSpc>
                <a:spcPct val="90000"/>
              </a:lnSpc>
            </a:pPr>
            <a:r>
              <a:rPr lang="en-US" altLang="zh-CN" sz="3600" b="1" dirty="0">
                <a:ea typeface="宋体" charset="0"/>
              </a:rPr>
              <a:t>2024</a:t>
            </a:r>
            <a:r>
              <a:rPr lang="zh-CN" altLang="en-US" sz="3600" b="1" dirty="0">
                <a:ea typeface="宋体" charset="0"/>
              </a:rPr>
              <a:t>年</a:t>
            </a:r>
            <a:r>
              <a:rPr lang="en-US" altLang="zh-CN" sz="3600" b="1" dirty="0">
                <a:ea typeface="宋体" charset="0"/>
              </a:rPr>
              <a:t>7</a:t>
            </a:r>
            <a:r>
              <a:rPr lang="zh-CN" altLang="en-US" sz="3600" b="1" dirty="0">
                <a:ea typeface="宋体" charset="0"/>
              </a:rPr>
              <a:t>月</a:t>
            </a:r>
            <a:r>
              <a:rPr lang="en-US" altLang="zh-CN" sz="3600" b="1" dirty="0">
                <a:ea typeface="宋体" charset="0"/>
              </a:rPr>
              <a:t>4</a:t>
            </a:r>
            <a:r>
              <a:rPr lang="zh-CN" altLang="en-US" sz="3600" b="1" dirty="0">
                <a:ea typeface="宋体" charset="0"/>
              </a:rPr>
              <a:t>日</a:t>
            </a:r>
            <a:endParaRPr lang="zh-CN" altLang="en-US" sz="3600" b="1" dirty="0">
              <a:ea typeface="宋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一、什么是区块链</a:t>
            </a:r>
            <a:r>
              <a:rPr lang="en-US" altLang="zh-CN" b="1" dirty="0"/>
              <a:t> ——</a:t>
            </a:r>
            <a:r>
              <a:rPr lang="zh-CN" altLang="en-US" b="1" dirty="0"/>
              <a:t>分类</a:t>
            </a:r>
            <a:endParaRPr lang="zh-CN" altLang="en-US" b="1" dirty="0"/>
          </a:p>
        </p:txBody>
      </p:sp>
      <p:sp>
        <p:nvSpPr>
          <p:cNvPr id="8" name="圆角矩形 7"/>
          <p:cNvSpPr/>
          <p:nvPr/>
        </p:nvSpPr>
        <p:spPr>
          <a:xfrm>
            <a:off x="1375410" y="5968365"/>
            <a:ext cx="2143760" cy="15271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zh-CN" altLang="en-US"/>
          </a:p>
        </p:txBody>
      </p:sp>
      <p:sp>
        <p:nvSpPr>
          <p:cNvPr id="16" name="文本框 15"/>
          <p:cNvSpPr txBox="1"/>
          <p:nvPr/>
        </p:nvSpPr>
        <p:spPr>
          <a:xfrm>
            <a:off x="1569085" y="6228715"/>
            <a:ext cx="1774190" cy="1076325"/>
          </a:xfrm>
          <a:prstGeom prst="rect">
            <a:avLst/>
          </a:prstGeom>
          <a:noFill/>
        </p:spPr>
        <p:txBody>
          <a:bodyPr wrap="square" rtlCol="0">
            <a:spAutoFit/>
          </a:bodyPr>
          <a:p>
            <a:r>
              <a:rPr lang="en-US" altLang="zh-CN" sz="3200" b="1"/>
              <a:t>BLOCK</a:t>
            </a:r>
            <a:endParaRPr lang="en-US" altLang="zh-CN" sz="3200" b="1"/>
          </a:p>
          <a:p>
            <a:r>
              <a:rPr lang="en-US" altLang="zh-CN" sz="3200" b="1"/>
              <a:t>CHAIN</a:t>
            </a:r>
            <a:endParaRPr lang="en-US" altLang="zh-CN" sz="3200" b="1"/>
          </a:p>
        </p:txBody>
      </p:sp>
      <p:sp>
        <p:nvSpPr>
          <p:cNvPr id="17" name="矩形 16"/>
          <p:cNvSpPr/>
          <p:nvPr/>
        </p:nvSpPr>
        <p:spPr>
          <a:xfrm>
            <a:off x="5745480" y="3201035"/>
            <a:ext cx="2352675" cy="10172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32" name="文本框 31"/>
          <p:cNvSpPr txBox="1"/>
          <p:nvPr/>
        </p:nvSpPr>
        <p:spPr>
          <a:xfrm>
            <a:off x="6152515" y="3382645"/>
            <a:ext cx="1535430" cy="583565"/>
          </a:xfrm>
          <a:prstGeom prst="rect">
            <a:avLst/>
          </a:prstGeom>
          <a:noFill/>
        </p:spPr>
        <p:txBody>
          <a:bodyPr wrap="square" rtlCol="0">
            <a:spAutoFit/>
          </a:bodyPr>
          <a:p>
            <a:r>
              <a:rPr lang="zh-CN" altLang="en-US" sz="3200"/>
              <a:t>公有链</a:t>
            </a:r>
            <a:endParaRPr lang="zh-CN" altLang="en-US" sz="3200"/>
          </a:p>
        </p:txBody>
      </p:sp>
      <p:sp>
        <p:nvSpPr>
          <p:cNvPr id="33" name="矩形 32"/>
          <p:cNvSpPr/>
          <p:nvPr/>
        </p:nvSpPr>
        <p:spPr>
          <a:xfrm>
            <a:off x="5745480" y="9315450"/>
            <a:ext cx="2352675" cy="10172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34" name="文本框 33"/>
          <p:cNvSpPr txBox="1"/>
          <p:nvPr/>
        </p:nvSpPr>
        <p:spPr>
          <a:xfrm>
            <a:off x="6152515" y="9497060"/>
            <a:ext cx="1535430" cy="583565"/>
          </a:xfrm>
          <a:prstGeom prst="rect">
            <a:avLst/>
          </a:prstGeom>
          <a:noFill/>
        </p:spPr>
        <p:txBody>
          <a:bodyPr wrap="square" rtlCol="0">
            <a:spAutoFit/>
          </a:bodyPr>
          <a:p>
            <a:r>
              <a:rPr lang="zh-CN" altLang="en-US" sz="3200"/>
              <a:t>私有链</a:t>
            </a:r>
            <a:endParaRPr lang="zh-CN" altLang="en-US" sz="3200"/>
          </a:p>
        </p:txBody>
      </p:sp>
      <p:sp>
        <p:nvSpPr>
          <p:cNvPr id="35" name="矩形 34"/>
          <p:cNvSpPr/>
          <p:nvPr/>
        </p:nvSpPr>
        <p:spPr>
          <a:xfrm>
            <a:off x="5701665" y="6069330"/>
            <a:ext cx="2352675" cy="10172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zh-CN" altLang="en-US"/>
          </a:p>
        </p:txBody>
      </p:sp>
      <p:sp>
        <p:nvSpPr>
          <p:cNvPr id="36" name="文本框 35"/>
          <p:cNvSpPr txBox="1"/>
          <p:nvPr/>
        </p:nvSpPr>
        <p:spPr>
          <a:xfrm>
            <a:off x="6108700" y="6250940"/>
            <a:ext cx="1535430" cy="583565"/>
          </a:xfrm>
          <a:prstGeom prst="rect">
            <a:avLst/>
          </a:prstGeom>
          <a:noFill/>
        </p:spPr>
        <p:txBody>
          <a:bodyPr wrap="square" rtlCol="0">
            <a:spAutoFit/>
          </a:bodyPr>
          <a:p>
            <a:r>
              <a:rPr lang="zh-CN" altLang="en-US" sz="3200"/>
              <a:t>联盟链</a:t>
            </a:r>
            <a:endParaRPr lang="zh-CN" altLang="en-US" sz="3200"/>
          </a:p>
        </p:txBody>
      </p:sp>
      <p:sp>
        <p:nvSpPr>
          <p:cNvPr id="37" name="左大括号 36"/>
          <p:cNvSpPr/>
          <p:nvPr/>
        </p:nvSpPr>
        <p:spPr>
          <a:xfrm>
            <a:off x="4373880" y="3742690"/>
            <a:ext cx="1104265" cy="5969635"/>
          </a:xfrm>
          <a:prstGeom prst="leftBrace">
            <a:avLst/>
          </a:prstGeom>
          <a:ln w="476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9" name="文本框 38"/>
          <p:cNvSpPr txBox="1"/>
          <p:nvPr/>
        </p:nvSpPr>
        <p:spPr>
          <a:xfrm>
            <a:off x="9124315" y="2591435"/>
            <a:ext cx="13235305" cy="2030095"/>
          </a:xfrm>
          <a:prstGeom prst="rect">
            <a:avLst/>
          </a:prstGeom>
          <a:noFill/>
        </p:spPr>
        <p:txBody>
          <a:bodyPr wrap="square" rtlCol="0">
            <a:spAutoFit/>
          </a:bodyPr>
          <a:p>
            <a:pPr marL="457200" indent="-457200">
              <a:lnSpc>
                <a:spcPct val="150000"/>
              </a:lnSpc>
              <a:buFont typeface="Arial" panose="020B0604020202020204" pitchFamily="34" charset="0"/>
              <a:buChar char="•"/>
            </a:pPr>
            <a:r>
              <a:rPr lang="zh-CN" altLang="en-US" sz="2800"/>
              <a:t>对全世界每个人开放，任何人都可以运行公共节点、参与共识、确认区块、发起交易，彻底去中心化</a:t>
            </a:r>
            <a:endParaRPr lang="zh-CN" altLang="en-US" sz="2800"/>
          </a:p>
          <a:p>
            <a:pPr marL="457200" indent="-457200">
              <a:lnSpc>
                <a:spcPct val="150000"/>
              </a:lnSpc>
              <a:buFont typeface="Arial" panose="020B0604020202020204" pitchFamily="34" charset="0"/>
              <a:buChar char="•"/>
            </a:pPr>
            <a:r>
              <a:rPr lang="zh-CN" altLang="en-US" sz="2800"/>
              <a:t>典型代表：</a:t>
            </a:r>
            <a:r>
              <a:rPr lang="en-US" altLang="zh-CN" sz="2800"/>
              <a:t> </a:t>
            </a:r>
            <a:r>
              <a:rPr lang="zh-CN" altLang="en-US" sz="2800"/>
              <a:t>比特币、以太坊</a:t>
            </a:r>
            <a:endParaRPr lang="zh-CN" altLang="en-US" sz="2800"/>
          </a:p>
        </p:txBody>
      </p:sp>
      <p:sp>
        <p:nvSpPr>
          <p:cNvPr id="40" name="文本框 39"/>
          <p:cNvSpPr txBox="1"/>
          <p:nvPr/>
        </p:nvSpPr>
        <p:spPr>
          <a:xfrm>
            <a:off x="9034145" y="9155430"/>
            <a:ext cx="6685280" cy="1383665"/>
          </a:xfrm>
          <a:prstGeom prst="rect">
            <a:avLst/>
          </a:prstGeom>
          <a:noFill/>
        </p:spPr>
        <p:txBody>
          <a:bodyPr wrap="none" rtlCol="0">
            <a:spAutoFit/>
          </a:bodyPr>
          <a:p>
            <a:pPr marL="457200" indent="-457200">
              <a:lnSpc>
                <a:spcPct val="150000"/>
              </a:lnSpc>
              <a:buFont typeface="Arial" panose="020B0604020202020204" pitchFamily="34" charset="0"/>
              <a:buChar char="•"/>
            </a:pPr>
            <a:r>
              <a:rPr lang="zh-CN" altLang="en-US" sz="2800"/>
              <a:t>链上数据的读写权限由单一组织来控制</a:t>
            </a:r>
            <a:endParaRPr lang="zh-CN" altLang="en-US" sz="2800"/>
          </a:p>
          <a:p>
            <a:pPr marL="457200" indent="-457200">
              <a:lnSpc>
                <a:spcPct val="150000"/>
              </a:lnSpc>
              <a:buFont typeface="Arial" panose="020B0604020202020204" pitchFamily="34" charset="0"/>
              <a:buChar char="•"/>
            </a:pPr>
            <a:r>
              <a:rPr lang="zh-CN" altLang="en-US" sz="2800"/>
              <a:t>应用场景：私企数据管理和审计</a:t>
            </a:r>
            <a:endParaRPr lang="zh-CN" altLang="en-US" sz="2800"/>
          </a:p>
        </p:txBody>
      </p:sp>
      <p:sp>
        <p:nvSpPr>
          <p:cNvPr id="41" name="文本框 40"/>
          <p:cNvSpPr txBox="1"/>
          <p:nvPr/>
        </p:nvSpPr>
        <p:spPr>
          <a:xfrm>
            <a:off x="9167495" y="5683885"/>
            <a:ext cx="12901930" cy="2030095"/>
          </a:xfrm>
          <a:prstGeom prst="rect">
            <a:avLst/>
          </a:prstGeom>
          <a:noFill/>
        </p:spPr>
        <p:txBody>
          <a:bodyPr wrap="square" rtlCol="0">
            <a:spAutoFit/>
          </a:bodyPr>
          <a:p>
            <a:pPr marL="457200" indent="-457200">
              <a:lnSpc>
                <a:spcPct val="150000"/>
              </a:lnSpc>
              <a:buFont typeface="Arial" panose="020B0604020202020204" pitchFamily="34" charset="0"/>
              <a:buChar char="•"/>
            </a:pPr>
            <a:r>
              <a:rPr lang="zh-CN" altLang="en-US" sz="2800"/>
              <a:t>由一些特定结构作为节点参与到区块链共识，并控制链上数据读写，成员的加入和退出需要经过联盟授权</a:t>
            </a:r>
            <a:endParaRPr lang="zh-CN" altLang="en-US" sz="2800"/>
          </a:p>
          <a:p>
            <a:pPr marL="457200" indent="-457200">
              <a:lnSpc>
                <a:spcPct val="150000"/>
              </a:lnSpc>
              <a:buFont typeface="Arial" panose="020B0604020202020204" pitchFamily="34" charset="0"/>
              <a:buChar char="•"/>
            </a:pPr>
            <a:r>
              <a:rPr lang="zh-CN" altLang="en-US" sz="2800"/>
              <a:t>应用场景：机构间合作，列如联合记账，数据和资源共享等。</a:t>
            </a:r>
            <a:endParaRPr lang="zh-CN" altLang="en-US" sz="2800"/>
          </a:p>
        </p:txBody>
      </p:sp>
      <p:sp>
        <p:nvSpPr>
          <p:cNvPr id="43" name="文本框 42"/>
          <p:cNvSpPr txBox="1"/>
          <p:nvPr/>
        </p:nvSpPr>
        <p:spPr>
          <a:xfrm>
            <a:off x="3343275" y="11980545"/>
            <a:ext cx="9549765" cy="829945"/>
          </a:xfrm>
          <a:prstGeom prst="rect">
            <a:avLst/>
          </a:prstGeom>
          <a:noFill/>
        </p:spPr>
        <p:txBody>
          <a:bodyPr wrap="square" rtlCol="0">
            <a:spAutoFit/>
          </a:bodyPr>
          <a:p>
            <a:r>
              <a:rPr lang="zh-CN" altLang="en-US" sz="4800" b="1">
                <a:solidFill>
                  <a:schemeClr val="accent4">
                    <a:lumMod val="60000"/>
                    <a:lumOff val="40000"/>
                  </a:schemeClr>
                </a:solidFill>
              </a:rPr>
              <a:t>开放程度依次递减，效率依次提高。</a:t>
            </a:r>
            <a:endParaRPr lang="zh-CN" altLang="en-US" sz="4800" b="1">
              <a:solidFill>
                <a:schemeClr val="accent4">
                  <a:lumMod val="60000"/>
                  <a:lumOff val="4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sym typeface="+mn-ea"/>
              </a:rPr>
              <a:t>一、什么是区块链</a:t>
            </a:r>
            <a:r>
              <a:rPr lang="en-US" altLang="zh-CN" b="1" dirty="0">
                <a:sym typeface="+mn-ea"/>
              </a:rPr>
              <a:t>——</a:t>
            </a:r>
            <a:r>
              <a:rPr lang="zh-CN" altLang="en-US" b="1" dirty="0">
                <a:sym typeface="+mn-ea"/>
              </a:rPr>
              <a:t>基础技术架构</a:t>
            </a:r>
            <a:endParaRPr lang="zh-CN" altLang="en-US" b="1" dirty="0">
              <a:sym typeface="+mn-ea"/>
            </a:endParaRPr>
          </a:p>
        </p:txBody>
      </p:sp>
      <p:pic>
        <p:nvPicPr>
          <p:cNvPr id="4" name="图片 3"/>
          <p:cNvPicPr>
            <a:picLocks noChangeAspect="1"/>
          </p:cNvPicPr>
          <p:nvPr/>
        </p:nvPicPr>
        <p:blipFill>
          <a:blip r:embed="rId1"/>
          <a:stretch>
            <a:fillRect/>
          </a:stretch>
        </p:blipFill>
        <p:spPr>
          <a:xfrm>
            <a:off x="0" y="2182495"/>
            <a:ext cx="24141430" cy="10890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二、区块链能干什么</a:t>
            </a:r>
            <a:endParaRPr lang="zh-CN" altLang="en-US" b="1" dirty="0"/>
          </a:p>
        </p:txBody>
      </p:sp>
      <p:sp>
        <p:nvSpPr>
          <p:cNvPr id="4" name="文本框 3"/>
          <p:cNvSpPr txBox="1"/>
          <p:nvPr/>
        </p:nvSpPr>
        <p:spPr>
          <a:xfrm>
            <a:off x="1990725" y="2026285"/>
            <a:ext cx="16952595" cy="2584450"/>
          </a:xfrm>
          <a:prstGeom prst="rect">
            <a:avLst/>
          </a:prstGeom>
          <a:noFill/>
        </p:spPr>
        <p:txBody>
          <a:bodyPr wrap="square" rtlCol="0" anchor="t">
            <a:spAutoFit/>
          </a:bodyPr>
          <a:p>
            <a:pPr>
              <a:lnSpc>
                <a:spcPct val="150000"/>
              </a:lnSpc>
            </a:pPr>
            <a:r>
              <a:rPr lang="en-US" altLang="zh-CN" sz="3600"/>
              <a:t>       </a:t>
            </a:r>
            <a:r>
              <a:rPr lang="zh-CN" altLang="en-US" sz="3600"/>
              <a:t>区块链作为一种分布式账本技术,其去中心化、不可篡改、智能合约等特性,可以广泛应用于金融、供应链、身份认证、公共服务、内容产权等诸多领域。</a:t>
            </a:r>
            <a:r>
              <a:rPr lang="en-US" altLang="zh-CN" sz="3600"/>
              <a:t> DeFi</a:t>
            </a:r>
            <a:r>
              <a:rPr lang="zh-CN" altLang="en-US" sz="3600"/>
              <a:t>，</a:t>
            </a:r>
            <a:r>
              <a:rPr lang="en-US" altLang="zh-CN" sz="3600"/>
              <a:t>GameFi</a:t>
            </a:r>
            <a:endParaRPr lang="en-US" altLang="zh-CN" sz="3600"/>
          </a:p>
        </p:txBody>
      </p:sp>
      <p:pic>
        <p:nvPicPr>
          <p:cNvPr id="5" name="图片 4"/>
          <p:cNvPicPr>
            <a:picLocks noChangeAspect="1"/>
          </p:cNvPicPr>
          <p:nvPr/>
        </p:nvPicPr>
        <p:blipFill>
          <a:blip r:embed="rId1"/>
          <a:stretch>
            <a:fillRect/>
          </a:stretch>
        </p:blipFill>
        <p:spPr>
          <a:xfrm>
            <a:off x="4349115" y="3780155"/>
            <a:ext cx="11396980" cy="9413240"/>
          </a:xfrm>
          <a:prstGeom prst="rect">
            <a:avLst/>
          </a:prstGeom>
        </p:spPr>
      </p:pic>
      <p:pic>
        <p:nvPicPr>
          <p:cNvPr id="6" name="图片 5"/>
          <p:cNvPicPr>
            <a:picLocks noChangeAspect="1"/>
          </p:cNvPicPr>
          <p:nvPr/>
        </p:nvPicPr>
        <p:blipFill>
          <a:blip r:embed="rId2"/>
          <a:stretch>
            <a:fillRect/>
          </a:stretch>
        </p:blipFill>
        <p:spPr>
          <a:xfrm>
            <a:off x="14097635" y="4084955"/>
            <a:ext cx="9324340" cy="9361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二、区块链能干什么</a:t>
            </a:r>
            <a:r>
              <a:rPr lang="en-US" altLang="zh-CN" b="1" dirty="0"/>
              <a:t>——</a:t>
            </a:r>
            <a:r>
              <a:rPr lang="zh-CN" altLang="en-US" b="1" dirty="0"/>
              <a:t>案例一，存证</a:t>
            </a:r>
            <a:endParaRPr lang="en-US" altLang="zh-CN" b="1" dirty="0"/>
          </a:p>
        </p:txBody>
      </p:sp>
      <p:pic>
        <p:nvPicPr>
          <p:cNvPr id="4" name="图片 3"/>
          <p:cNvPicPr>
            <a:picLocks noChangeAspect="1"/>
          </p:cNvPicPr>
          <p:nvPr/>
        </p:nvPicPr>
        <p:blipFill>
          <a:blip r:embed="rId1"/>
          <a:stretch>
            <a:fillRect/>
          </a:stretch>
        </p:blipFill>
        <p:spPr>
          <a:xfrm>
            <a:off x="1772920" y="2047240"/>
            <a:ext cx="10528300" cy="6494780"/>
          </a:xfrm>
          <a:prstGeom prst="rect">
            <a:avLst/>
          </a:prstGeom>
        </p:spPr>
      </p:pic>
      <p:pic>
        <p:nvPicPr>
          <p:cNvPr id="5" name="图片 4"/>
          <p:cNvPicPr>
            <a:picLocks noChangeAspect="1"/>
          </p:cNvPicPr>
          <p:nvPr/>
        </p:nvPicPr>
        <p:blipFill>
          <a:blip r:embed="rId2"/>
          <a:stretch>
            <a:fillRect/>
          </a:stretch>
        </p:blipFill>
        <p:spPr>
          <a:xfrm>
            <a:off x="12301220" y="3834130"/>
            <a:ext cx="11401425" cy="6570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二、区块链能干什么</a:t>
            </a:r>
            <a:r>
              <a:rPr lang="en-US" altLang="zh-CN" b="1" dirty="0"/>
              <a:t>——</a:t>
            </a:r>
            <a:r>
              <a:rPr lang="zh-CN" altLang="en-US" b="1" dirty="0"/>
              <a:t>案例二</a:t>
            </a:r>
            <a:r>
              <a:rPr lang="en-US" altLang="zh-CN" b="1" dirty="0"/>
              <a:t> · </a:t>
            </a:r>
            <a:r>
              <a:rPr lang="zh-CN" altLang="en-US" b="1" dirty="0"/>
              <a:t>溯源</a:t>
            </a:r>
            <a:endParaRPr lang="zh-CN" altLang="en-US" b="1" dirty="0"/>
          </a:p>
        </p:txBody>
      </p:sp>
      <p:pic>
        <p:nvPicPr>
          <p:cNvPr id="4" name="图片 3"/>
          <p:cNvPicPr>
            <a:picLocks noChangeAspect="1"/>
          </p:cNvPicPr>
          <p:nvPr/>
        </p:nvPicPr>
        <p:blipFill>
          <a:blip r:embed="rId1"/>
          <a:stretch>
            <a:fillRect/>
          </a:stretch>
        </p:blipFill>
        <p:spPr>
          <a:xfrm>
            <a:off x="142240" y="2583180"/>
            <a:ext cx="11029950" cy="7852410"/>
          </a:xfrm>
          <a:prstGeom prst="rect">
            <a:avLst/>
          </a:prstGeom>
        </p:spPr>
      </p:pic>
      <p:pic>
        <p:nvPicPr>
          <p:cNvPr id="5" name="图片 4"/>
          <p:cNvPicPr>
            <a:picLocks noChangeAspect="1"/>
          </p:cNvPicPr>
          <p:nvPr/>
        </p:nvPicPr>
        <p:blipFill>
          <a:blip r:embed="rId2"/>
          <a:stretch>
            <a:fillRect/>
          </a:stretch>
        </p:blipFill>
        <p:spPr>
          <a:xfrm>
            <a:off x="10793095" y="2868295"/>
            <a:ext cx="13590905" cy="7282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二、区块链能干什么</a:t>
            </a:r>
            <a:r>
              <a:rPr lang="en-US" altLang="zh-CN" b="1" dirty="0"/>
              <a:t>——</a:t>
            </a:r>
            <a:r>
              <a:rPr lang="zh-CN" altLang="en-US" b="1" dirty="0"/>
              <a:t>版权存证交易</a:t>
            </a:r>
            <a:endParaRPr lang="zh-CN" altLang="en-US" b="1" dirty="0"/>
          </a:p>
        </p:txBody>
      </p:sp>
      <p:pic>
        <p:nvPicPr>
          <p:cNvPr id="3" name="图片 2"/>
          <p:cNvPicPr>
            <a:picLocks noChangeAspect="1"/>
          </p:cNvPicPr>
          <p:nvPr/>
        </p:nvPicPr>
        <p:blipFill>
          <a:blip r:embed="rId1"/>
          <a:stretch>
            <a:fillRect/>
          </a:stretch>
        </p:blipFill>
        <p:spPr>
          <a:xfrm>
            <a:off x="893445" y="3418205"/>
            <a:ext cx="9077960" cy="6023610"/>
          </a:xfrm>
          <a:prstGeom prst="rect">
            <a:avLst/>
          </a:prstGeom>
        </p:spPr>
      </p:pic>
      <p:pic>
        <p:nvPicPr>
          <p:cNvPr id="4" name="图片 3"/>
          <p:cNvPicPr>
            <a:picLocks noChangeAspect="1"/>
          </p:cNvPicPr>
          <p:nvPr/>
        </p:nvPicPr>
        <p:blipFill>
          <a:blip r:embed="rId2"/>
          <a:stretch>
            <a:fillRect/>
          </a:stretch>
        </p:blipFill>
        <p:spPr>
          <a:xfrm>
            <a:off x="10609580" y="3499485"/>
            <a:ext cx="13740130" cy="6259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二、区块链能干什么</a:t>
            </a:r>
            <a:r>
              <a:rPr lang="en-US" altLang="zh-CN" b="1" dirty="0">
                <a:sym typeface="+mn-ea"/>
              </a:rPr>
              <a:t>——</a:t>
            </a:r>
            <a:r>
              <a:rPr lang="zh-CN" altLang="en-US" b="1" dirty="0">
                <a:sym typeface="+mn-ea"/>
              </a:rPr>
              <a:t>版权存证交易</a:t>
            </a:r>
            <a:endParaRPr lang="zh-CN" altLang="en-US" b="1" dirty="0"/>
          </a:p>
        </p:txBody>
      </p:sp>
      <p:pic>
        <p:nvPicPr>
          <p:cNvPr id="3" name="图片 2"/>
          <p:cNvPicPr>
            <a:picLocks noChangeAspect="1"/>
          </p:cNvPicPr>
          <p:nvPr/>
        </p:nvPicPr>
        <p:blipFill>
          <a:blip r:embed="rId1"/>
          <a:stretch>
            <a:fillRect/>
          </a:stretch>
        </p:blipFill>
        <p:spPr>
          <a:xfrm>
            <a:off x="1583690" y="1840230"/>
            <a:ext cx="22135465" cy="11961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三、应用实践分享</a:t>
            </a:r>
            <a:r>
              <a:rPr lang="en-US" altLang="zh-CN" b="1" dirty="0"/>
              <a:t>——NFT</a:t>
            </a:r>
            <a:endParaRPr lang="zh-CN" altLang="en-US" b="1" dirty="0"/>
          </a:p>
        </p:txBody>
      </p:sp>
      <p:pic>
        <p:nvPicPr>
          <p:cNvPr id="4" name="图片 3"/>
          <p:cNvPicPr>
            <a:picLocks noChangeAspect="1"/>
          </p:cNvPicPr>
          <p:nvPr/>
        </p:nvPicPr>
        <p:blipFill>
          <a:blip r:embed="rId1"/>
          <a:stretch>
            <a:fillRect/>
          </a:stretch>
        </p:blipFill>
        <p:spPr>
          <a:xfrm>
            <a:off x="-156210" y="2395220"/>
            <a:ext cx="23668990" cy="9073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三、应用实践分享</a:t>
            </a:r>
            <a:r>
              <a:rPr lang="en-US" altLang="zh-CN" b="1" dirty="0"/>
              <a:t>——NFT</a:t>
            </a:r>
            <a:endParaRPr lang="zh-CN" altLang="en-US" b="1" dirty="0"/>
          </a:p>
        </p:txBody>
      </p:sp>
      <p:pic>
        <p:nvPicPr>
          <p:cNvPr id="3" name="图片 2"/>
          <p:cNvPicPr>
            <a:picLocks noChangeAspect="1"/>
          </p:cNvPicPr>
          <p:nvPr/>
        </p:nvPicPr>
        <p:blipFill>
          <a:blip r:embed="rId1"/>
          <a:stretch>
            <a:fillRect/>
          </a:stretch>
        </p:blipFill>
        <p:spPr>
          <a:xfrm>
            <a:off x="-67310" y="2608580"/>
            <a:ext cx="24688165" cy="8557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三、应用实践分享</a:t>
            </a:r>
            <a:r>
              <a:rPr lang="en-US" altLang="zh-CN" b="1" dirty="0"/>
              <a:t>——</a:t>
            </a:r>
            <a:r>
              <a:rPr lang="zh-CN" altLang="en-US" b="1" dirty="0"/>
              <a:t>数字藏品（</a:t>
            </a:r>
            <a:r>
              <a:rPr lang="en-US" altLang="zh-CN" b="1" dirty="0"/>
              <a:t>NFT+</a:t>
            </a:r>
            <a:r>
              <a:rPr lang="zh-CN" altLang="en-US" b="1" dirty="0"/>
              <a:t>代币）</a:t>
            </a:r>
            <a:endParaRPr lang="zh-CN" altLang="en-US" b="1" dirty="0"/>
          </a:p>
        </p:txBody>
      </p:sp>
      <p:pic>
        <p:nvPicPr>
          <p:cNvPr id="3" name="图片 2"/>
          <p:cNvPicPr>
            <a:picLocks noChangeAspect="1"/>
          </p:cNvPicPr>
          <p:nvPr/>
        </p:nvPicPr>
        <p:blipFill>
          <a:blip r:embed="rId1"/>
          <a:stretch>
            <a:fillRect/>
          </a:stretch>
        </p:blipFill>
        <p:spPr>
          <a:xfrm>
            <a:off x="1264285" y="2282825"/>
            <a:ext cx="21040090" cy="11073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18295" y="8135915"/>
            <a:ext cx="2088000" cy="1368000"/>
            <a:chOff x="13041631" y="5425440"/>
            <a:chExt cx="3825839" cy="2227890"/>
          </a:xfrm>
        </p:grpSpPr>
        <p:pic>
          <p:nvPicPr>
            <p:cNvPr id="4" name="picture 4"/>
            <p:cNvPicPr>
              <a:picLocks noChangeAspect="1"/>
            </p:cNvPicPr>
            <p:nvPr>
              <p:custDataLst>
                <p:tags r:id="rId1"/>
              </p:custDataLst>
            </p:nvPr>
          </p:nvPicPr>
          <p:blipFill>
            <a:blip r:embed="rId2"/>
            <a:stretch>
              <a:fillRect/>
            </a:stretch>
          </p:blipFill>
          <p:spPr>
            <a:xfrm rot="21600000">
              <a:off x="13102496" y="5486062"/>
              <a:ext cx="3764974" cy="2167268"/>
            </a:xfrm>
            <a:prstGeom prst="rect">
              <a:avLst/>
            </a:prstGeom>
          </p:spPr>
        </p:pic>
        <p:pic>
          <p:nvPicPr>
            <p:cNvPr id="12" name="picture 12"/>
            <p:cNvPicPr>
              <a:picLocks noChangeAspect="1"/>
            </p:cNvPicPr>
            <p:nvPr>
              <p:custDataLst>
                <p:tags r:id="rId3"/>
              </p:custDataLst>
            </p:nvPr>
          </p:nvPicPr>
          <p:blipFill>
            <a:blip r:embed="rId4"/>
            <a:stretch>
              <a:fillRect/>
            </a:stretch>
          </p:blipFill>
          <p:spPr>
            <a:xfrm rot="21600000">
              <a:off x="13041631" y="5425440"/>
              <a:ext cx="3707764" cy="2099309"/>
            </a:xfrm>
            <a:prstGeom prst="rect">
              <a:avLst/>
            </a:prstGeom>
          </p:spPr>
        </p:pic>
      </p:grpSp>
      <p:grpSp>
        <p:nvGrpSpPr>
          <p:cNvPr id="2" name="组合 1"/>
          <p:cNvGrpSpPr/>
          <p:nvPr/>
        </p:nvGrpSpPr>
        <p:grpSpPr>
          <a:xfrm>
            <a:off x="1918295" y="5867310"/>
            <a:ext cx="2088000" cy="1368000"/>
            <a:chOff x="7024120" y="5427088"/>
            <a:chExt cx="3765032" cy="2213771"/>
          </a:xfrm>
        </p:grpSpPr>
        <p:pic>
          <p:nvPicPr>
            <p:cNvPr id="10" name="picture 10"/>
            <p:cNvPicPr>
              <a:picLocks noChangeAspect="1"/>
            </p:cNvPicPr>
            <p:nvPr>
              <p:custDataLst>
                <p:tags r:id="rId5"/>
              </p:custDataLst>
            </p:nvPr>
          </p:nvPicPr>
          <p:blipFill>
            <a:blip r:embed="rId6"/>
            <a:stretch>
              <a:fillRect/>
            </a:stretch>
          </p:blipFill>
          <p:spPr>
            <a:xfrm rot="21600000">
              <a:off x="7073669" y="5488909"/>
              <a:ext cx="3715483" cy="2151950"/>
            </a:xfrm>
            <a:prstGeom prst="rect">
              <a:avLst/>
            </a:prstGeom>
          </p:spPr>
        </p:pic>
        <p:pic>
          <p:nvPicPr>
            <p:cNvPr id="16" name="picture 16"/>
            <p:cNvPicPr>
              <a:picLocks noChangeAspect="1"/>
            </p:cNvPicPr>
            <p:nvPr>
              <p:custDataLst>
                <p:tags r:id="rId7"/>
              </p:custDataLst>
            </p:nvPr>
          </p:nvPicPr>
          <p:blipFill>
            <a:blip r:embed="rId8"/>
            <a:stretch>
              <a:fillRect/>
            </a:stretch>
          </p:blipFill>
          <p:spPr>
            <a:xfrm rot="21600000">
              <a:off x="7024120" y="5427088"/>
              <a:ext cx="3649085" cy="2097659"/>
            </a:xfrm>
            <a:prstGeom prst="rect">
              <a:avLst/>
            </a:prstGeom>
          </p:spPr>
        </p:pic>
      </p:grpSp>
      <p:pic>
        <p:nvPicPr>
          <p:cNvPr id="18" name="picture 18"/>
          <p:cNvPicPr/>
          <p:nvPr>
            <p:custDataLst>
              <p:tags r:id="rId9"/>
            </p:custDataLst>
          </p:nvPr>
        </p:nvPicPr>
        <p:blipFill>
          <a:blip r:embed="rId10"/>
          <a:stretch>
            <a:fillRect/>
          </a:stretch>
        </p:blipFill>
        <p:spPr>
          <a:xfrm rot="21600000">
            <a:off x="1877699" y="3649096"/>
            <a:ext cx="2088000" cy="1368000"/>
          </a:xfrm>
          <a:prstGeom prst="rect">
            <a:avLst/>
          </a:prstGeom>
        </p:spPr>
      </p:pic>
      <p:sp>
        <p:nvSpPr>
          <p:cNvPr id="22" name="textbox 22"/>
          <p:cNvSpPr/>
          <p:nvPr>
            <p:custDataLst>
              <p:tags r:id="rId11"/>
            </p:custDataLst>
          </p:nvPr>
        </p:nvSpPr>
        <p:spPr>
          <a:xfrm>
            <a:off x="4919980" y="4026511"/>
            <a:ext cx="10751820" cy="1315085"/>
          </a:xfrm>
          <a:prstGeom prst="rect">
            <a:avLst/>
          </a:prstGeom>
        </p:spPr>
        <p:txBody>
          <a:bodyPr vert="horz" wrap="square" lIns="0" tIns="0" rIns="0" bIns="0"/>
          <a:lstStyle/>
          <a:p>
            <a:pPr marL="12700" rtl="0" eaLnBrk="0">
              <a:lnSpc>
                <a:spcPct val="90000"/>
              </a:lnSpc>
            </a:pPr>
            <a:r>
              <a:rPr lang="zh-CN" altLang="en-US" sz="7200" b="1" dirty="0">
                <a:latin typeface="微软雅黑" panose="020B0503020204020204" charset="-122"/>
                <a:ea typeface="微软雅黑" panose="020B0503020204020204" charset="-122"/>
              </a:rPr>
              <a:t>什么是区块链</a:t>
            </a:r>
            <a:endParaRPr lang="zh-CN" altLang="en-US" sz="7200" b="1" dirty="0">
              <a:latin typeface="微软雅黑" panose="020B0503020204020204" charset="-122"/>
              <a:ea typeface="微软雅黑" panose="020B0503020204020204" charset="-122"/>
            </a:endParaRPr>
          </a:p>
        </p:txBody>
      </p:sp>
      <p:grpSp>
        <p:nvGrpSpPr>
          <p:cNvPr id="5" name="组合 4"/>
          <p:cNvGrpSpPr/>
          <p:nvPr/>
        </p:nvGrpSpPr>
        <p:grpSpPr>
          <a:xfrm>
            <a:off x="1918295" y="10441744"/>
            <a:ext cx="2088000" cy="1368000"/>
            <a:chOff x="19159348" y="5427088"/>
            <a:chExt cx="3822025" cy="2213771"/>
          </a:xfrm>
        </p:grpSpPr>
        <p:pic>
          <p:nvPicPr>
            <p:cNvPr id="6" name="picture 6"/>
            <p:cNvPicPr>
              <a:picLocks noChangeAspect="1"/>
            </p:cNvPicPr>
            <p:nvPr>
              <p:custDataLst>
                <p:tags r:id="rId12"/>
              </p:custDataLst>
            </p:nvPr>
          </p:nvPicPr>
          <p:blipFill>
            <a:blip r:embed="rId13"/>
            <a:stretch>
              <a:fillRect/>
            </a:stretch>
          </p:blipFill>
          <p:spPr>
            <a:xfrm rot="21600000">
              <a:off x="19220219" y="5488909"/>
              <a:ext cx="3761154" cy="2151950"/>
            </a:xfrm>
            <a:prstGeom prst="rect">
              <a:avLst/>
            </a:prstGeom>
          </p:spPr>
        </p:pic>
        <p:pic>
          <p:nvPicPr>
            <p:cNvPr id="14" name="picture 14"/>
            <p:cNvPicPr>
              <a:picLocks noChangeAspect="1"/>
            </p:cNvPicPr>
            <p:nvPr>
              <p:custDataLst>
                <p:tags r:id="rId14"/>
              </p:custDataLst>
            </p:nvPr>
          </p:nvPicPr>
          <p:blipFill>
            <a:blip r:embed="rId15"/>
            <a:stretch>
              <a:fillRect/>
            </a:stretch>
          </p:blipFill>
          <p:spPr>
            <a:xfrm rot="21600000">
              <a:off x="19159348" y="5427088"/>
              <a:ext cx="3704333" cy="2097661"/>
            </a:xfrm>
            <a:prstGeom prst="rect">
              <a:avLst/>
            </a:prstGeom>
          </p:spPr>
        </p:pic>
        <p:sp>
          <p:nvSpPr>
            <p:cNvPr id="38" name="rect"/>
            <p:cNvSpPr/>
            <p:nvPr>
              <p:custDataLst>
                <p:tags r:id="rId16"/>
              </p:custDataLst>
            </p:nvPr>
          </p:nvSpPr>
          <p:spPr>
            <a:xfrm>
              <a:off x="21735667" y="5480557"/>
              <a:ext cx="923163" cy="12700"/>
            </a:xfrm>
            <a:prstGeom prst="rect">
              <a:avLst/>
            </a:prstGeom>
            <a:solidFill>
              <a:srgbClr val="DD0000">
                <a:alpha val="100000"/>
              </a:srgbClr>
            </a:solidFill>
            <a:ln cap="flat">
              <a:noFill/>
              <a:prstDash val="solid"/>
              <a:miter lim="0"/>
            </a:ln>
          </p:spPr>
          <p:txBody>
            <a:bodyPr rtlCol="0"/>
            <a:lstStyle/>
            <a:p>
              <a:pPr algn="ctr"/>
              <a:endParaRPr lang="zh-CN" altLang="en-US"/>
            </a:p>
          </p:txBody>
        </p:sp>
      </p:grpSp>
      <p:sp>
        <p:nvSpPr>
          <p:cNvPr id="23" name="textbox 22"/>
          <p:cNvSpPr/>
          <p:nvPr>
            <p:custDataLst>
              <p:tags r:id="rId17"/>
            </p:custDataLst>
          </p:nvPr>
        </p:nvSpPr>
        <p:spPr>
          <a:xfrm>
            <a:off x="4919980" y="6300627"/>
            <a:ext cx="10929568" cy="1315085"/>
          </a:xfrm>
          <a:prstGeom prst="rect">
            <a:avLst/>
          </a:prstGeom>
        </p:spPr>
        <p:txBody>
          <a:bodyPr vert="horz" wrap="square" lIns="0" tIns="0" rIns="0" bIns="0"/>
          <a:lstStyle/>
          <a:p>
            <a:pPr marL="12700" eaLnBrk="0">
              <a:lnSpc>
                <a:spcPct val="90000"/>
              </a:lnSpc>
            </a:pPr>
            <a:r>
              <a:rPr lang="zh-CN" altLang="en-US" sz="7200" b="1" dirty="0">
                <a:latin typeface="微软雅黑" panose="020B0503020204020204" charset="-122"/>
                <a:ea typeface="微软雅黑" panose="020B0503020204020204" charset="-122"/>
              </a:rPr>
              <a:t>区块链能干什么</a:t>
            </a:r>
            <a:endParaRPr lang="zh-CN" altLang="en-US" sz="7200" b="1" dirty="0">
              <a:latin typeface="微软雅黑" panose="020B0503020204020204" charset="-122"/>
              <a:ea typeface="微软雅黑" panose="020B0503020204020204" charset="-122"/>
            </a:endParaRPr>
          </a:p>
        </p:txBody>
      </p:sp>
      <p:sp>
        <p:nvSpPr>
          <p:cNvPr id="25" name="textbox 22"/>
          <p:cNvSpPr/>
          <p:nvPr>
            <p:custDataLst>
              <p:tags r:id="rId18"/>
            </p:custDataLst>
          </p:nvPr>
        </p:nvSpPr>
        <p:spPr>
          <a:xfrm>
            <a:off x="4919980" y="8615086"/>
            <a:ext cx="10278645" cy="1315085"/>
          </a:xfrm>
          <a:prstGeom prst="rect">
            <a:avLst/>
          </a:prstGeom>
        </p:spPr>
        <p:txBody>
          <a:bodyPr vert="horz" wrap="square" lIns="0" tIns="0" rIns="0" bIns="0"/>
          <a:lstStyle/>
          <a:p>
            <a:pPr marL="12700" eaLnBrk="0">
              <a:lnSpc>
                <a:spcPct val="90000"/>
              </a:lnSpc>
            </a:pPr>
            <a:r>
              <a:rPr lang="zh-CN" altLang="en-US" sz="7200" b="1" dirty="0">
                <a:latin typeface="微软雅黑" panose="020B0503020204020204" charset="-122"/>
                <a:ea typeface="微软雅黑" panose="020B0503020204020204" charset="-122"/>
              </a:rPr>
              <a:t>应用实践分享</a:t>
            </a:r>
            <a:endParaRPr lang="zh-CN" altLang="en-US" sz="7200" b="1" dirty="0">
              <a:latin typeface="微软雅黑" panose="020B0503020204020204" charset="-122"/>
              <a:ea typeface="微软雅黑" panose="020B0503020204020204" charset="-122"/>
            </a:endParaRPr>
          </a:p>
        </p:txBody>
      </p:sp>
      <p:sp>
        <p:nvSpPr>
          <p:cNvPr id="27" name="textbox 22"/>
          <p:cNvSpPr/>
          <p:nvPr>
            <p:custDataLst>
              <p:tags r:id="rId19"/>
            </p:custDataLst>
          </p:nvPr>
        </p:nvSpPr>
        <p:spPr>
          <a:xfrm>
            <a:off x="4919980" y="10929545"/>
            <a:ext cx="10751820" cy="1315085"/>
          </a:xfrm>
          <a:prstGeom prst="rect">
            <a:avLst/>
          </a:prstGeom>
        </p:spPr>
        <p:txBody>
          <a:bodyPr vert="horz" wrap="square" lIns="0" tIns="0" rIns="0" bIns="0"/>
          <a:lstStyle/>
          <a:p>
            <a:pPr marL="12700" rtl="0" eaLnBrk="0">
              <a:lnSpc>
                <a:spcPct val="90000"/>
              </a:lnSpc>
            </a:pPr>
            <a:r>
              <a:rPr lang="en-US" altLang="zh-CN" sz="7200" b="1" dirty="0">
                <a:latin typeface="微软雅黑" panose="020B0503020204020204" charset="-122"/>
                <a:ea typeface="微软雅黑" panose="020B0503020204020204" charset="-122"/>
              </a:rPr>
              <a:t>Demo</a:t>
            </a:r>
            <a:r>
              <a:rPr lang="zh-CN" altLang="en-US" sz="7200" b="1" dirty="0">
                <a:latin typeface="微软雅黑" panose="020B0503020204020204" charset="-122"/>
                <a:ea typeface="微软雅黑" panose="020B0503020204020204" charset="-122"/>
              </a:rPr>
              <a:t>演示</a:t>
            </a:r>
            <a:r>
              <a:rPr lang="en-US" altLang="zh-CN" sz="7200" b="1" dirty="0">
                <a:latin typeface="微软雅黑" panose="020B0503020204020204" charset="-122"/>
                <a:ea typeface="微软雅黑" panose="020B0503020204020204" charset="-122"/>
              </a:rPr>
              <a:t> &amp; </a:t>
            </a:r>
            <a:r>
              <a:rPr lang="zh-CN" altLang="en-US" sz="7200" b="1" dirty="0">
                <a:latin typeface="微软雅黑" panose="020B0503020204020204" charset="-122"/>
                <a:ea typeface="微软雅黑" panose="020B0503020204020204" charset="-122"/>
              </a:rPr>
              <a:t>合约解读</a:t>
            </a:r>
            <a:endParaRPr lang="zh-CN" altLang="en-US" sz="7200" b="1" dirty="0">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三、应用实践分享</a:t>
            </a:r>
            <a:r>
              <a:rPr lang="en-US" altLang="zh-CN" b="1" dirty="0"/>
              <a:t>——</a:t>
            </a:r>
            <a:r>
              <a:rPr lang="zh-CN" altLang="en-US" b="1" dirty="0"/>
              <a:t>医保</a:t>
            </a:r>
            <a:endParaRPr lang="zh-CN" altLang="en-US" b="1" dirty="0"/>
          </a:p>
        </p:txBody>
      </p:sp>
      <p:pic>
        <p:nvPicPr>
          <p:cNvPr id="4" name="图片 3"/>
          <p:cNvPicPr>
            <a:picLocks noChangeAspect="1"/>
          </p:cNvPicPr>
          <p:nvPr/>
        </p:nvPicPr>
        <p:blipFill>
          <a:blip r:embed="rId1"/>
          <a:stretch>
            <a:fillRect/>
          </a:stretch>
        </p:blipFill>
        <p:spPr>
          <a:xfrm>
            <a:off x="0" y="1692910"/>
            <a:ext cx="21734145" cy="11863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四、</a:t>
            </a:r>
            <a:r>
              <a:rPr lang="en-US" altLang="zh-CN" b="1" dirty="0"/>
              <a:t>dmeo</a:t>
            </a:r>
            <a:r>
              <a:rPr lang="zh-CN" altLang="en-US" b="1" dirty="0"/>
              <a:t>演示</a:t>
            </a:r>
            <a:r>
              <a:rPr lang="en-US" altLang="zh-CN" b="1" dirty="0"/>
              <a:t> &amp; </a:t>
            </a:r>
            <a:r>
              <a:rPr lang="zh-CN" altLang="en-US" b="1" dirty="0"/>
              <a:t>合约解读</a:t>
            </a:r>
            <a:endParaRPr lang="zh-CN" altLang="en-US" b="1" dirty="0"/>
          </a:p>
        </p:txBody>
      </p:sp>
      <p:sp>
        <p:nvSpPr>
          <p:cNvPr id="4" name="文本框 3"/>
          <p:cNvSpPr txBox="1"/>
          <p:nvPr/>
        </p:nvSpPr>
        <p:spPr>
          <a:xfrm>
            <a:off x="1797050" y="4927600"/>
            <a:ext cx="8138160" cy="1383665"/>
          </a:xfrm>
          <a:prstGeom prst="rect">
            <a:avLst/>
          </a:prstGeom>
          <a:noFill/>
        </p:spPr>
        <p:txBody>
          <a:bodyPr wrap="square" rtlCol="0" anchor="t">
            <a:spAutoFit/>
          </a:bodyPr>
          <a:p>
            <a:pPr>
              <a:lnSpc>
                <a:spcPct val="150000"/>
              </a:lnSpc>
            </a:pPr>
            <a:r>
              <a:rPr lang="zh-CN" altLang="en-US" sz="2800"/>
              <a:t>http://10.63.14.213:5000/</a:t>
            </a:r>
            <a:endParaRPr lang="zh-CN" altLang="en-US" sz="2800"/>
          </a:p>
          <a:p>
            <a:pPr>
              <a:lnSpc>
                <a:spcPct val="150000"/>
              </a:lnSpc>
            </a:pPr>
            <a:r>
              <a:rPr lang="zh-CN" altLang="en-US" sz="2800">
                <a:sym typeface="+mn-ea"/>
              </a:rPr>
              <a:t>http://10.63.14.213:5002/WeBASE-Front/</a:t>
            </a:r>
            <a:endParaRPr lang="zh-CN" altLang="en-US" sz="2800"/>
          </a:p>
        </p:txBody>
      </p:sp>
      <p:sp>
        <p:nvSpPr>
          <p:cNvPr id="5" name="文本框 4"/>
          <p:cNvSpPr txBox="1"/>
          <p:nvPr/>
        </p:nvSpPr>
        <p:spPr>
          <a:xfrm>
            <a:off x="1797050" y="3352800"/>
            <a:ext cx="15132685" cy="953135"/>
          </a:xfrm>
          <a:prstGeom prst="rect">
            <a:avLst/>
          </a:prstGeom>
          <a:noFill/>
        </p:spPr>
        <p:txBody>
          <a:bodyPr wrap="square" rtlCol="0" anchor="t">
            <a:spAutoFit/>
          </a:bodyPr>
          <a:p>
            <a:r>
              <a:rPr lang="zh-CN" altLang="en-US" sz="2800"/>
              <a:t>http://10.63.14.212:8000/chains/zgmtest1/contracts?chainMode=permissionedWithCert</a:t>
            </a:r>
            <a:endParaRPr lang="zh-CN" altLang="en-US" sz="2800"/>
          </a:p>
          <a:p>
            <a:endParaRPr lang="zh-CN" altLang="en-US" sz="2800"/>
          </a:p>
        </p:txBody>
      </p:sp>
      <p:sp>
        <p:nvSpPr>
          <p:cNvPr id="6" name="文本框 5"/>
          <p:cNvSpPr txBox="1"/>
          <p:nvPr/>
        </p:nvSpPr>
        <p:spPr>
          <a:xfrm>
            <a:off x="1797050" y="8562340"/>
            <a:ext cx="16410940" cy="1322070"/>
          </a:xfrm>
          <a:prstGeom prst="rect">
            <a:avLst/>
          </a:prstGeom>
          <a:noFill/>
        </p:spPr>
        <p:txBody>
          <a:bodyPr wrap="square" rtlCol="0" anchor="t">
            <a:spAutoFit/>
          </a:bodyPr>
          <a:p>
            <a:r>
              <a:rPr lang="en-US" altLang="zh-CN" sz="4000"/>
              <a:t>DAO  </a:t>
            </a:r>
            <a:r>
              <a:rPr lang="zh-CN" altLang="en-US" sz="4000"/>
              <a:t>漏洞</a:t>
            </a:r>
            <a:br>
              <a:rPr lang="zh-CN" altLang="en-US" sz="4000"/>
            </a:br>
            <a:r>
              <a:rPr lang="zh-CN" altLang="en-US" sz="4000"/>
              <a:t>https://blog.chain.link/reentrancy-attacks-and-the-dao-hack-zh/</a:t>
            </a:r>
            <a:endParaRPr lang="zh-CN" altLang="en-US" sz="4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
          <p:cNvSpPr/>
          <p:nvPr/>
        </p:nvSpPr>
        <p:spPr>
          <a:xfrm>
            <a:off x="0" y="0"/>
            <a:ext cx="24384000" cy="10439400"/>
          </a:xfrm>
          <a:prstGeom prst="rect">
            <a:avLst/>
          </a:prstGeom>
          <a:solidFill>
            <a:srgbClr val="DC2525">
              <a:alpha val="100000"/>
            </a:srgbClr>
          </a:solidFill>
          <a:ln cap="flat">
            <a:noFill/>
            <a:prstDash val="solid"/>
            <a:miter lim="0"/>
          </a:ln>
        </p:spPr>
        <p:txBody>
          <a:bodyPr rtlCol="0"/>
          <a:lstStyle/>
          <a:p>
            <a:pPr algn="ctr"/>
            <a:endParaRPr lang="zh-CN" altLang="en-US"/>
          </a:p>
        </p:txBody>
      </p:sp>
      <p:pic>
        <p:nvPicPr>
          <p:cNvPr id="70" name="picture 70"/>
          <p:cNvPicPr>
            <a:picLocks noChangeAspect="1"/>
          </p:cNvPicPr>
          <p:nvPr/>
        </p:nvPicPr>
        <p:blipFill>
          <a:blip r:embed="rId1"/>
          <a:stretch>
            <a:fillRect/>
          </a:stretch>
        </p:blipFill>
        <p:spPr>
          <a:xfrm rot="21600000">
            <a:off x="12312682" y="114298"/>
            <a:ext cx="12071317" cy="10339626"/>
          </a:xfrm>
          <a:prstGeom prst="rect">
            <a:avLst/>
          </a:prstGeom>
        </p:spPr>
      </p:pic>
      <p:sp>
        <p:nvSpPr>
          <p:cNvPr id="76" name="textbox 76"/>
          <p:cNvSpPr/>
          <p:nvPr/>
        </p:nvSpPr>
        <p:spPr>
          <a:xfrm>
            <a:off x="1183005" y="11315065"/>
            <a:ext cx="9038590" cy="520065"/>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0000"/>
              </a:lnSpc>
            </a:pPr>
            <a:r>
              <a:rPr lang="zh-CN" altLang="en-US" sz="3600" dirty="0">
                <a:ea typeface="宋体" charset="0"/>
              </a:rPr>
              <a:t>分享人：董绪成</a:t>
            </a:r>
            <a:r>
              <a:rPr lang="en-US" altLang="zh-CN" sz="3600" dirty="0">
                <a:ea typeface="宋体" charset="0"/>
              </a:rPr>
              <a:t>                 2024</a:t>
            </a:r>
            <a:r>
              <a:rPr lang="zh-CN" altLang="en-US" sz="3600" dirty="0">
                <a:ea typeface="宋体" charset="0"/>
              </a:rPr>
              <a:t>年</a:t>
            </a:r>
            <a:r>
              <a:rPr lang="en-US" altLang="zh-CN" sz="3600" dirty="0">
                <a:ea typeface="宋体" charset="0"/>
              </a:rPr>
              <a:t>7</a:t>
            </a:r>
            <a:r>
              <a:rPr lang="zh-CN" altLang="en-US" sz="3600" dirty="0">
                <a:ea typeface="宋体" charset="0"/>
              </a:rPr>
              <a:t>月</a:t>
            </a:r>
            <a:r>
              <a:rPr lang="en-US" altLang="zh-CN" sz="3600" dirty="0">
                <a:ea typeface="宋体" charset="0"/>
              </a:rPr>
              <a:t>4</a:t>
            </a:r>
            <a:r>
              <a:rPr lang="zh-CN" altLang="en-US" sz="3600" dirty="0">
                <a:ea typeface="宋体" charset="0"/>
              </a:rPr>
              <a:t>日</a:t>
            </a:r>
            <a:endParaRPr lang="zh-CN" altLang="en-US" sz="3600" dirty="0">
              <a:ea typeface="宋体" charset="0"/>
            </a:endParaRPr>
          </a:p>
        </p:txBody>
      </p:sp>
      <p:sp>
        <p:nvSpPr>
          <p:cNvPr id="2" name="文本框 9"/>
          <p:cNvSpPr txBox="1"/>
          <p:nvPr/>
        </p:nvSpPr>
        <p:spPr>
          <a:xfrm>
            <a:off x="5255349" y="4761441"/>
            <a:ext cx="12574409" cy="2400657"/>
          </a:xfrm>
          <a:prstGeom prst="rect">
            <a:avLst/>
          </a:prstGeom>
          <a:ln w="12700">
            <a:miter lim="400000"/>
          </a:ln>
        </p:spPr>
        <p:txBody>
          <a:bodyPr wrap="square" lIns="45719" rIns="45719">
            <a:spAutoFit/>
          </a:bodyPr>
          <a:lstStyle>
            <a:lvl1pPr algn="just">
              <a:defRPr sz="6000" b="1">
                <a:solidFill>
                  <a:srgbClr val="FFFFFF"/>
                </a:solidFill>
                <a:latin typeface="思源黑体 CN Bold"/>
                <a:ea typeface="思源黑体 CN Bold"/>
                <a:cs typeface="思源黑体 CN Bold"/>
                <a:sym typeface="思源黑体 CN Bold"/>
              </a:defRPr>
            </a:lvl1pPr>
          </a:lstStyle>
          <a:p>
            <a:pPr marL="0" marR="0" lvl="0" indent="0" algn="l" defTabSz="914400" rtl="0" eaLnBrk="1" fontAlgn="auto" latinLnBrk="0" hangingPunct="0">
              <a:lnSpc>
                <a:spcPct val="100000"/>
              </a:lnSpc>
              <a:spcBef>
                <a:spcPts val="0"/>
              </a:spcBef>
              <a:spcAft>
                <a:spcPts val="0"/>
              </a:spcAft>
              <a:buClrTx/>
              <a:buSzTx/>
              <a:buFontTx/>
              <a:buNone/>
              <a:defRPr/>
            </a:pPr>
            <a:r>
              <a:rPr kumimoji="0" sz="15000" b="1" i="0" u="none" strike="noStrike" kern="0" cap="none" spc="0" normalizeH="0" baseline="0" noProof="0">
                <a:ln>
                  <a:noFill/>
                </a:ln>
                <a:solidFill>
                  <a:srgbClr val="FFFFFF"/>
                </a:solidFill>
                <a:effectLst/>
                <a:uLnTx/>
                <a:uFillTx/>
                <a:latin typeface="Yu Gothic UI Semibold" panose="020B0700000000000000" pitchFamily="34" charset="-128"/>
                <a:ea typeface="Yu Gothic UI Semibold" panose="020B0700000000000000" pitchFamily="34" charset="-128"/>
                <a:sym typeface="思源黑体 CN Bold"/>
              </a:rPr>
              <a:t>THANKS！</a:t>
            </a:r>
            <a:endParaRPr kumimoji="0" sz="15000" b="1" i="0" u="none" strike="noStrike" kern="0" cap="none" spc="0" normalizeH="0" baseline="0" noProof="0">
              <a:ln>
                <a:noFill/>
              </a:ln>
              <a:solidFill>
                <a:srgbClr val="FFFFFF"/>
              </a:solidFill>
              <a:effectLst/>
              <a:uLnTx/>
              <a:uFillTx/>
              <a:latin typeface="Yu Gothic UI Semibold" panose="020B0700000000000000" pitchFamily="34" charset="-128"/>
              <a:ea typeface="Yu Gothic UI Semibold" panose="020B0700000000000000" pitchFamily="34" charset="-128"/>
              <a:sym typeface="思源黑体 CN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64615" y="2320290"/>
            <a:ext cx="20255865" cy="4485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668108" y="611774"/>
            <a:ext cx="17984381" cy="1080982"/>
          </a:xfrm>
        </p:spPr>
        <p:txBody>
          <a:bodyPr anchor="ctr"/>
          <a:lstStyle/>
          <a:p>
            <a:r>
              <a:rPr lang="zh-CN" altLang="en-US" b="1" dirty="0"/>
              <a:t>一、什么是区块链</a:t>
            </a:r>
            <a:endParaRPr lang="zh-CN" altLang="en-US" b="1" dirty="0"/>
          </a:p>
        </p:txBody>
      </p:sp>
      <p:sp>
        <p:nvSpPr>
          <p:cNvPr id="15" name="文本框 14"/>
          <p:cNvSpPr txBox="1"/>
          <p:nvPr/>
        </p:nvSpPr>
        <p:spPr>
          <a:xfrm>
            <a:off x="2108835" y="2670810"/>
            <a:ext cx="18767425" cy="3415030"/>
          </a:xfrm>
          <a:prstGeom prst="rect">
            <a:avLst/>
          </a:prstGeom>
          <a:noFill/>
        </p:spPr>
        <p:txBody>
          <a:bodyPr wrap="square" rtlCol="0">
            <a:spAutoFit/>
          </a:bodyPr>
          <a:p>
            <a:pPr>
              <a:lnSpc>
                <a:spcPct val="150000"/>
              </a:lnSpc>
            </a:pPr>
            <a:r>
              <a:rPr lang="zh-CN" altLang="en-US" sz="4800"/>
              <a:t>“区块链”技术是指通过去中心化和去信任的方式集体维护一个可靠数据库的技术。并不是一种单一的、全新的技术，而是多种现有技术</a:t>
            </a:r>
            <a:r>
              <a:rPr lang="en-US" altLang="zh-CN" sz="4800"/>
              <a:t>(</a:t>
            </a:r>
            <a:r>
              <a:rPr lang="zh-CN" altLang="en-US" sz="4800"/>
              <a:t>加密算法、</a:t>
            </a:r>
            <a:r>
              <a:rPr lang="en-US" altLang="zh-CN" sz="4800"/>
              <a:t>P2P</a:t>
            </a:r>
            <a:r>
              <a:rPr lang="zh-CN" altLang="en-US" sz="4800"/>
              <a:t>网络等</a:t>
            </a:r>
            <a:r>
              <a:rPr lang="en-US" altLang="zh-CN" sz="4800"/>
              <a:t>) </a:t>
            </a:r>
            <a:r>
              <a:rPr lang="zh-CN" altLang="en-US" sz="4800"/>
              <a:t>整合的结果</a:t>
            </a:r>
            <a:endParaRPr lang="zh-CN" altLang="en-US" sz="4800"/>
          </a:p>
        </p:txBody>
      </p:sp>
      <p:sp>
        <p:nvSpPr>
          <p:cNvPr id="16" name="文本框 15"/>
          <p:cNvSpPr txBox="1"/>
          <p:nvPr/>
        </p:nvSpPr>
        <p:spPr>
          <a:xfrm>
            <a:off x="1364615" y="8124190"/>
            <a:ext cx="16552545" cy="3784600"/>
          </a:xfrm>
          <a:prstGeom prst="rect">
            <a:avLst/>
          </a:prstGeom>
          <a:noFill/>
        </p:spPr>
        <p:txBody>
          <a:bodyPr wrap="square" rtlCol="0">
            <a:spAutoFit/>
          </a:bodyPr>
          <a:p>
            <a:pPr marL="685800" indent="-685800">
              <a:lnSpc>
                <a:spcPct val="200000"/>
              </a:lnSpc>
              <a:buFont typeface="Arial" panose="020B0604020202020204" pitchFamily="34" charset="0"/>
              <a:buChar char="•"/>
            </a:pPr>
            <a:r>
              <a:rPr lang="zh-CN" altLang="en-US" sz="4000"/>
              <a:t>从数据的角度来看：分布式数据库</a:t>
            </a:r>
            <a:r>
              <a:rPr lang="en-US" altLang="zh-CN" sz="4000"/>
              <a:t>,P2P</a:t>
            </a:r>
            <a:r>
              <a:rPr lang="zh-CN" altLang="en-US" sz="4000"/>
              <a:t>的自组织网络</a:t>
            </a:r>
            <a:endParaRPr lang="zh-CN" altLang="en-US" sz="4000"/>
          </a:p>
          <a:p>
            <a:pPr marL="685800" indent="-685800">
              <a:lnSpc>
                <a:spcPct val="200000"/>
              </a:lnSpc>
              <a:buFont typeface="Arial" panose="020B0604020202020204" pitchFamily="34" charset="0"/>
              <a:buChar char="•"/>
            </a:pPr>
            <a:r>
              <a:rPr lang="zh-CN" altLang="en-US" sz="4000"/>
              <a:t>从效果的角度来看：时间顺序、不可篡改、可信任的数据库</a:t>
            </a:r>
            <a:endParaRPr lang="zh-CN" altLang="en-US" sz="4000"/>
          </a:p>
          <a:p>
            <a:pPr marL="685800" indent="-685800">
              <a:lnSpc>
                <a:spcPct val="200000"/>
              </a:lnSpc>
              <a:buFont typeface="Arial" panose="020B0604020202020204" pitchFamily="34" charset="0"/>
              <a:buChar char="•"/>
            </a:pPr>
            <a:r>
              <a:rPr lang="zh-CN" altLang="en-US" sz="4000"/>
              <a:t>多种现有技术的整合：加密算法，</a:t>
            </a:r>
            <a:r>
              <a:rPr lang="en-US" altLang="zh-CN" sz="4000"/>
              <a:t>P2P</a:t>
            </a:r>
            <a:r>
              <a:rPr lang="zh-CN" altLang="en-US" sz="4000"/>
              <a:t>文件传输，时间戳，数据库等</a:t>
            </a:r>
            <a:endParaRPr lang="zh-CN" altLang="en-US" sz="4000"/>
          </a:p>
        </p:txBody>
      </p:sp>
      <p:sp>
        <p:nvSpPr>
          <p:cNvPr id="17" name="文本框 16"/>
          <p:cNvSpPr txBox="1"/>
          <p:nvPr/>
        </p:nvSpPr>
        <p:spPr>
          <a:xfrm>
            <a:off x="18077815" y="7225030"/>
            <a:ext cx="2630170" cy="922020"/>
          </a:xfrm>
          <a:prstGeom prst="rect">
            <a:avLst/>
          </a:prstGeom>
          <a:noFill/>
        </p:spPr>
        <p:txBody>
          <a:bodyPr wrap="square" rtlCol="0">
            <a:spAutoFit/>
          </a:bodyPr>
          <a:p>
            <a:r>
              <a:rPr lang="zh-CN" altLang="en-US" sz="5400" b="1">
                <a:solidFill>
                  <a:srgbClr val="FFC000"/>
                </a:solidFill>
              </a:rPr>
              <a:t>关键点</a:t>
            </a:r>
            <a:endParaRPr lang="zh-CN" altLang="en-US" sz="5400" b="1">
              <a:solidFill>
                <a:srgbClr val="FFC000"/>
              </a:solidFill>
            </a:endParaRPr>
          </a:p>
        </p:txBody>
      </p:sp>
      <p:sp>
        <p:nvSpPr>
          <p:cNvPr id="18" name="文本框 17"/>
          <p:cNvSpPr txBox="1"/>
          <p:nvPr/>
        </p:nvSpPr>
        <p:spPr>
          <a:xfrm>
            <a:off x="17917160" y="8350885"/>
            <a:ext cx="5577205" cy="4154170"/>
          </a:xfrm>
          <a:prstGeom prst="rect">
            <a:avLst/>
          </a:prstGeom>
          <a:noFill/>
        </p:spPr>
        <p:txBody>
          <a:bodyPr wrap="square" rtlCol="0">
            <a:spAutoFit/>
          </a:bodyPr>
          <a:p>
            <a:pPr>
              <a:lnSpc>
                <a:spcPct val="150000"/>
              </a:lnSpc>
            </a:pPr>
            <a:r>
              <a:rPr lang="zh-CN" altLang="en-US" sz="4400" b="1"/>
              <a:t>去中心化、去信任、集体维护、可靠数据库、时间戳、非对称加密</a:t>
            </a:r>
            <a:endParaRPr lang="zh-CN" altLang="en-US" sz="4400"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97660" y="2170430"/>
            <a:ext cx="17959070" cy="36614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668108" y="611774"/>
            <a:ext cx="17984381" cy="1080982"/>
          </a:xfrm>
        </p:spPr>
        <p:txBody>
          <a:bodyPr anchor="ctr"/>
          <a:lstStyle/>
          <a:p>
            <a:r>
              <a:rPr lang="zh-CN" altLang="en-US" b="1" dirty="0"/>
              <a:t>一、什么是区块链</a:t>
            </a:r>
            <a:r>
              <a:rPr lang="en-US" altLang="zh-CN" b="1" dirty="0"/>
              <a:t> </a:t>
            </a:r>
            <a:endParaRPr lang="zh-CN" altLang="en-US" b="1" dirty="0"/>
          </a:p>
        </p:txBody>
      </p:sp>
      <p:sp>
        <p:nvSpPr>
          <p:cNvPr id="6" name="文本框 5"/>
          <p:cNvSpPr txBox="1"/>
          <p:nvPr/>
        </p:nvSpPr>
        <p:spPr>
          <a:xfrm>
            <a:off x="1933575" y="3006090"/>
            <a:ext cx="640080" cy="1322070"/>
          </a:xfrm>
          <a:prstGeom prst="rect">
            <a:avLst/>
          </a:prstGeom>
          <a:noFill/>
        </p:spPr>
        <p:txBody>
          <a:bodyPr wrap="square" rtlCol="0">
            <a:spAutoFit/>
          </a:bodyPr>
          <a:p>
            <a:r>
              <a:rPr lang="zh-CN" altLang="en-US" sz="4000" b="1">
                <a:solidFill>
                  <a:srgbClr val="FFC000"/>
                </a:solidFill>
              </a:rPr>
              <a:t>定义</a:t>
            </a:r>
            <a:endParaRPr lang="zh-CN" altLang="en-US" sz="4000" b="1">
              <a:solidFill>
                <a:srgbClr val="FFC000"/>
              </a:solidFill>
            </a:endParaRPr>
          </a:p>
        </p:txBody>
      </p:sp>
      <p:sp>
        <p:nvSpPr>
          <p:cNvPr id="7" name="文本框 6"/>
          <p:cNvSpPr txBox="1"/>
          <p:nvPr/>
        </p:nvSpPr>
        <p:spPr>
          <a:xfrm>
            <a:off x="2956560" y="2786380"/>
            <a:ext cx="16402685" cy="2584450"/>
          </a:xfrm>
          <a:prstGeom prst="rect">
            <a:avLst/>
          </a:prstGeom>
          <a:noFill/>
        </p:spPr>
        <p:txBody>
          <a:bodyPr wrap="square" rtlCol="0">
            <a:spAutoFit/>
          </a:bodyPr>
          <a:p>
            <a:pPr>
              <a:lnSpc>
                <a:spcPct val="150000"/>
              </a:lnSpc>
            </a:pPr>
            <a:r>
              <a:rPr lang="en-US" altLang="zh-CN" sz="3600"/>
              <a:t>       </a:t>
            </a:r>
            <a:r>
              <a:rPr lang="zh-CN" altLang="en-US" sz="3600"/>
              <a:t>区块链技术是由多方共同记录和维护的一个分布式数据库，该数据库通过哈希索引形成一种链状结构，其中数据的记录和维护通过密码学技术来保护其完整性，使得任何一方难以篡改、抵赖、造假。</a:t>
            </a:r>
            <a:endParaRPr lang="zh-CN" altLang="en-US" sz="3600"/>
          </a:p>
        </p:txBody>
      </p:sp>
      <p:sp>
        <p:nvSpPr>
          <p:cNvPr id="8" name="文本框 7"/>
          <p:cNvSpPr txBox="1"/>
          <p:nvPr/>
        </p:nvSpPr>
        <p:spPr>
          <a:xfrm>
            <a:off x="1933575" y="6309360"/>
            <a:ext cx="2736215" cy="645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3600"/>
              <a:t>区块链特点</a:t>
            </a:r>
            <a:endParaRPr lang="zh-CN" altLang="en-US" sz="3600"/>
          </a:p>
        </p:txBody>
      </p:sp>
      <p:sp>
        <p:nvSpPr>
          <p:cNvPr id="10" name="文本框 9"/>
          <p:cNvSpPr txBox="1"/>
          <p:nvPr/>
        </p:nvSpPr>
        <p:spPr>
          <a:xfrm>
            <a:off x="2573655" y="7495540"/>
            <a:ext cx="4855845" cy="645160"/>
          </a:xfrm>
          <a:prstGeom prst="rect">
            <a:avLst/>
          </a:prstGeom>
          <a:noFill/>
        </p:spPr>
        <p:txBody>
          <a:bodyPr wrap="none" rtlCol="0">
            <a:spAutoFit/>
          </a:bodyPr>
          <a:p>
            <a:r>
              <a:rPr lang="zh-CN" altLang="en-US" sz="3600"/>
              <a:t>全网分布保存</a:t>
            </a:r>
            <a:r>
              <a:rPr lang="en-US" altLang="zh-CN" sz="3600"/>
              <a:t> :  </a:t>
            </a:r>
            <a:r>
              <a:rPr lang="zh-CN" altLang="en-US" sz="3600"/>
              <a:t>防丢失</a:t>
            </a:r>
            <a:endParaRPr lang="zh-CN" altLang="en-US" sz="3600"/>
          </a:p>
        </p:txBody>
      </p:sp>
      <p:sp>
        <p:nvSpPr>
          <p:cNvPr id="11" name="文本框 10"/>
          <p:cNvSpPr txBox="1"/>
          <p:nvPr/>
        </p:nvSpPr>
        <p:spPr>
          <a:xfrm>
            <a:off x="2573655" y="8968105"/>
            <a:ext cx="4855845" cy="645160"/>
          </a:xfrm>
          <a:prstGeom prst="rect">
            <a:avLst/>
          </a:prstGeom>
          <a:noFill/>
        </p:spPr>
        <p:txBody>
          <a:bodyPr wrap="none" rtlCol="0">
            <a:spAutoFit/>
          </a:bodyPr>
          <a:p>
            <a:r>
              <a:rPr lang="zh-CN" altLang="en-US" sz="3600"/>
              <a:t>多方共识记账</a:t>
            </a:r>
            <a:r>
              <a:rPr lang="en-US" altLang="zh-CN" sz="3600"/>
              <a:t> :  </a:t>
            </a:r>
            <a:r>
              <a:rPr lang="zh-CN" altLang="en-US" sz="3600"/>
              <a:t>防篡改</a:t>
            </a:r>
            <a:endParaRPr lang="zh-CN" altLang="en-US" sz="3600"/>
          </a:p>
        </p:txBody>
      </p:sp>
      <p:sp>
        <p:nvSpPr>
          <p:cNvPr id="13" name="文本框 12"/>
          <p:cNvSpPr txBox="1"/>
          <p:nvPr/>
        </p:nvSpPr>
        <p:spPr>
          <a:xfrm>
            <a:off x="2573655" y="10325735"/>
            <a:ext cx="4855845" cy="645160"/>
          </a:xfrm>
          <a:prstGeom prst="rect">
            <a:avLst/>
          </a:prstGeom>
          <a:noFill/>
        </p:spPr>
        <p:txBody>
          <a:bodyPr wrap="none" rtlCol="0">
            <a:spAutoFit/>
          </a:bodyPr>
          <a:p>
            <a:r>
              <a:rPr lang="zh-CN" altLang="en-US" sz="3600"/>
              <a:t>块的链式结构</a:t>
            </a:r>
            <a:r>
              <a:rPr lang="en-US" altLang="zh-CN" sz="3600"/>
              <a:t> :  </a:t>
            </a:r>
            <a:r>
              <a:rPr lang="zh-CN" altLang="en-US" sz="3600"/>
              <a:t>易追溯</a:t>
            </a:r>
            <a:endParaRPr lang="zh-CN" altLang="en-US" sz="3600"/>
          </a:p>
        </p:txBody>
      </p:sp>
      <p:sp>
        <p:nvSpPr>
          <p:cNvPr id="14" name="矩形 13"/>
          <p:cNvSpPr/>
          <p:nvPr/>
        </p:nvSpPr>
        <p:spPr>
          <a:xfrm>
            <a:off x="14272260" y="7910195"/>
            <a:ext cx="1216660" cy="1702435"/>
          </a:xfrm>
          <a:prstGeom prst="rect">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19" name="文本框 18"/>
          <p:cNvSpPr txBox="1"/>
          <p:nvPr/>
        </p:nvSpPr>
        <p:spPr>
          <a:xfrm>
            <a:off x="14389100" y="8223250"/>
            <a:ext cx="1099820" cy="1076325"/>
          </a:xfrm>
          <a:prstGeom prst="rect">
            <a:avLst/>
          </a:prstGeom>
          <a:noFill/>
        </p:spPr>
        <p:txBody>
          <a:bodyPr wrap="square" rtlCol="0">
            <a:spAutoFit/>
          </a:bodyPr>
          <a:p>
            <a:r>
              <a:rPr lang="zh-CN" altLang="en-US" sz="3200"/>
              <a:t>共享账本</a:t>
            </a:r>
            <a:endParaRPr lang="zh-CN" altLang="en-US" sz="3200"/>
          </a:p>
        </p:txBody>
      </p:sp>
      <p:sp>
        <p:nvSpPr>
          <p:cNvPr id="20" name="矩形 19"/>
          <p:cNvSpPr/>
          <p:nvPr/>
        </p:nvSpPr>
        <p:spPr>
          <a:xfrm>
            <a:off x="16152495" y="7910195"/>
            <a:ext cx="1216660" cy="1702435"/>
          </a:xfrm>
          <a:prstGeom prst="rect">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21" name="文本框 20"/>
          <p:cNvSpPr txBox="1"/>
          <p:nvPr/>
        </p:nvSpPr>
        <p:spPr>
          <a:xfrm>
            <a:off x="16269335" y="8223250"/>
            <a:ext cx="1099820" cy="1076325"/>
          </a:xfrm>
          <a:prstGeom prst="rect">
            <a:avLst/>
          </a:prstGeom>
          <a:noFill/>
        </p:spPr>
        <p:txBody>
          <a:bodyPr wrap="square" rtlCol="0">
            <a:spAutoFit/>
          </a:bodyPr>
          <a:p>
            <a:r>
              <a:rPr lang="zh-CN" altLang="en-US" sz="3200"/>
              <a:t>智能合约</a:t>
            </a:r>
            <a:endParaRPr lang="zh-CN" altLang="en-US" sz="3200"/>
          </a:p>
        </p:txBody>
      </p:sp>
      <p:sp>
        <p:nvSpPr>
          <p:cNvPr id="22" name="矩形 21"/>
          <p:cNvSpPr/>
          <p:nvPr/>
        </p:nvSpPr>
        <p:spPr>
          <a:xfrm>
            <a:off x="14272260" y="10086340"/>
            <a:ext cx="1216660" cy="1702435"/>
          </a:xfrm>
          <a:prstGeom prst="rect">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23" name="文本框 22"/>
          <p:cNvSpPr txBox="1"/>
          <p:nvPr/>
        </p:nvSpPr>
        <p:spPr>
          <a:xfrm>
            <a:off x="14389100" y="10399395"/>
            <a:ext cx="1099820" cy="1076325"/>
          </a:xfrm>
          <a:prstGeom prst="rect">
            <a:avLst/>
          </a:prstGeom>
          <a:noFill/>
        </p:spPr>
        <p:txBody>
          <a:bodyPr wrap="square" rtlCol="0">
            <a:spAutoFit/>
          </a:bodyPr>
          <a:p>
            <a:r>
              <a:rPr lang="zh-CN" altLang="en-US" sz="3200"/>
              <a:t>隐私保护</a:t>
            </a:r>
            <a:endParaRPr lang="zh-CN" altLang="en-US" sz="3200"/>
          </a:p>
        </p:txBody>
      </p:sp>
      <p:sp>
        <p:nvSpPr>
          <p:cNvPr id="24" name="矩形 23"/>
          <p:cNvSpPr/>
          <p:nvPr/>
        </p:nvSpPr>
        <p:spPr>
          <a:xfrm>
            <a:off x="16152495" y="10086340"/>
            <a:ext cx="1216660" cy="1702435"/>
          </a:xfrm>
          <a:prstGeom prst="rect">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25" name="文本框 24"/>
          <p:cNvSpPr txBox="1"/>
          <p:nvPr/>
        </p:nvSpPr>
        <p:spPr>
          <a:xfrm>
            <a:off x="16269335" y="10516235"/>
            <a:ext cx="1099820" cy="583565"/>
          </a:xfrm>
          <a:prstGeom prst="rect">
            <a:avLst/>
          </a:prstGeom>
          <a:noFill/>
        </p:spPr>
        <p:txBody>
          <a:bodyPr wrap="square" rtlCol="0">
            <a:spAutoFit/>
          </a:bodyPr>
          <a:p>
            <a:r>
              <a:rPr lang="zh-CN" altLang="en-US" sz="3200"/>
              <a:t>共识</a:t>
            </a:r>
            <a:endParaRPr lang="zh-CN" altLang="en-US" sz="3200"/>
          </a:p>
        </p:txBody>
      </p:sp>
      <p:sp>
        <p:nvSpPr>
          <p:cNvPr id="26" name="文本框 25"/>
          <p:cNvSpPr txBox="1"/>
          <p:nvPr/>
        </p:nvSpPr>
        <p:spPr>
          <a:xfrm>
            <a:off x="10649585" y="8115935"/>
            <a:ext cx="2958465" cy="829945"/>
          </a:xfrm>
          <a:prstGeom prst="rect">
            <a:avLst/>
          </a:prstGeom>
          <a:noFill/>
        </p:spPr>
        <p:txBody>
          <a:bodyPr wrap="square" rtlCol="0">
            <a:spAutoFit/>
          </a:bodyPr>
          <a:p>
            <a:r>
              <a:rPr lang="zh-CN" altLang="en-US" sz="2400"/>
              <a:t>去中心化、可共享的分布式交易记录系统</a:t>
            </a:r>
            <a:endParaRPr lang="zh-CN" altLang="en-US" sz="2400"/>
          </a:p>
        </p:txBody>
      </p:sp>
      <p:sp>
        <p:nvSpPr>
          <p:cNvPr id="29" name="文本框 28"/>
          <p:cNvSpPr txBox="1"/>
          <p:nvPr/>
        </p:nvSpPr>
        <p:spPr>
          <a:xfrm>
            <a:off x="18032730" y="8115935"/>
            <a:ext cx="2958465" cy="1198880"/>
          </a:xfrm>
          <a:prstGeom prst="rect">
            <a:avLst/>
          </a:prstGeom>
          <a:noFill/>
        </p:spPr>
        <p:txBody>
          <a:bodyPr wrap="square" rtlCol="0">
            <a:spAutoFit/>
          </a:bodyPr>
          <a:p>
            <a:r>
              <a:rPr lang="zh-CN" altLang="en-US" sz="2400"/>
              <a:t>交易条款和交易状态内嵌在区块链脚本中，驱动交易执行</a:t>
            </a:r>
            <a:endParaRPr lang="zh-CN" altLang="en-US" sz="2400"/>
          </a:p>
        </p:txBody>
      </p:sp>
      <p:sp>
        <p:nvSpPr>
          <p:cNvPr id="30" name="文本框 29"/>
          <p:cNvSpPr txBox="1"/>
          <p:nvPr/>
        </p:nvSpPr>
        <p:spPr>
          <a:xfrm>
            <a:off x="10533380" y="10269855"/>
            <a:ext cx="2958465" cy="1198880"/>
          </a:xfrm>
          <a:prstGeom prst="rect">
            <a:avLst/>
          </a:prstGeom>
          <a:noFill/>
        </p:spPr>
        <p:txBody>
          <a:bodyPr wrap="square" rtlCol="0">
            <a:spAutoFit/>
          </a:bodyPr>
          <a:p>
            <a:r>
              <a:rPr lang="zh-CN" altLang="en-US" sz="2400"/>
              <a:t>保证交易真实和可验证的同时通过匿名性来保护用户的隐私</a:t>
            </a:r>
            <a:endParaRPr lang="zh-CN" altLang="en-US" sz="2400"/>
          </a:p>
        </p:txBody>
      </p:sp>
      <p:sp>
        <p:nvSpPr>
          <p:cNvPr id="31" name="文本框 30"/>
          <p:cNvSpPr txBox="1"/>
          <p:nvPr/>
        </p:nvSpPr>
        <p:spPr>
          <a:xfrm>
            <a:off x="18070830" y="10379710"/>
            <a:ext cx="2958465" cy="1198880"/>
          </a:xfrm>
          <a:prstGeom prst="rect">
            <a:avLst/>
          </a:prstGeom>
          <a:noFill/>
        </p:spPr>
        <p:txBody>
          <a:bodyPr wrap="square" rtlCol="0">
            <a:spAutoFit/>
          </a:bodyPr>
          <a:p>
            <a:r>
              <a:rPr lang="zh-CN" altLang="en-US" sz="2400"/>
              <a:t>所有参与者一致同意才意味着交易在网络中通过验证</a:t>
            </a:r>
            <a:endParaRPr lang="zh-CN" altLang="en-US" sz="2400"/>
          </a:p>
        </p:txBody>
      </p:sp>
      <p:sp>
        <p:nvSpPr>
          <p:cNvPr id="32" name="文本框 31"/>
          <p:cNvSpPr txBox="1"/>
          <p:nvPr/>
        </p:nvSpPr>
        <p:spPr>
          <a:xfrm>
            <a:off x="10496550" y="6421120"/>
            <a:ext cx="3265170" cy="645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r>
              <a:rPr lang="zh-CN" altLang="en-US" sz="3600"/>
              <a:t>区块链的内涵</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一、什么是区块链</a:t>
            </a:r>
            <a:r>
              <a:rPr lang="en-US" altLang="zh-CN" b="1" dirty="0"/>
              <a:t> ——</a:t>
            </a:r>
            <a:r>
              <a:rPr lang="zh-CN" altLang="en-US" b="1" dirty="0"/>
              <a:t>技术特征</a:t>
            </a:r>
            <a:endParaRPr lang="zh-CN" altLang="en-US" b="1" dirty="0"/>
          </a:p>
        </p:txBody>
      </p:sp>
      <p:sp>
        <p:nvSpPr>
          <p:cNvPr id="3" name="文本框 2"/>
          <p:cNvSpPr txBox="1"/>
          <p:nvPr/>
        </p:nvSpPr>
        <p:spPr>
          <a:xfrm>
            <a:off x="1762760" y="2016125"/>
            <a:ext cx="12226290" cy="583565"/>
          </a:xfrm>
          <a:prstGeom prst="rect">
            <a:avLst/>
          </a:prstGeom>
          <a:noFill/>
        </p:spPr>
        <p:txBody>
          <a:bodyPr wrap="square" rtlCol="0">
            <a:spAutoFit/>
          </a:bodyPr>
          <a:p>
            <a:r>
              <a:rPr lang="zh-CN" altLang="en-US" sz="3200" b="1"/>
              <a:t>区块链技术三项核心技术：</a:t>
            </a:r>
            <a:r>
              <a:rPr lang="en-US" altLang="zh-CN" sz="3200" b="1"/>
              <a:t> </a:t>
            </a:r>
            <a:r>
              <a:rPr lang="zh-CN" altLang="en-US" sz="3200" b="1"/>
              <a:t>密码学原理，分布式存储</a:t>
            </a:r>
            <a:r>
              <a:rPr lang="en-US" altLang="zh-CN" sz="3200" b="1"/>
              <a:t> </a:t>
            </a:r>
            <a:r>
              <a:rPr lang="zh-CN" altLang="en-US" sz="3200" b="1"/>
              <a:t>和共识机制。</a:t>
            </a:r>
            <a:endParaRPr lang="zh-CN" altLang="en-US" sz="3200" b="1"/>
          </a:p>
        </p:txBody>
      </p:sp>
      <p:sp>
        <p:nvSpPr>
          <p:cNvPr id="4" name="文本框 3"/>
          <p:cNvSpPr txBox="1"/>
          <p:nvPr/>
        </p:nvSpPr>
        <p:spPr>
          <a:xfrm>
            <a:off x="1762760" y="2922905"/>
            <a:ext cx="18526760" cy="583565"/>
          </a:xfrm>
          <a:prstGeom prst="rect">
            <a:avLst/>
          </a:prstGeom>
          <a:noFill/>
        </p:spPr>
        <p:txBody>
          <a:bodyPr wrap="square" rtlCol="0">
            <a:spAutoFit/>
          </a:bodyPr>
          <a:p>
            <a:r>
              <a:rPr lang="zh-CN" altLang="en-US" sz="3200" b="1"/>
              <a:t>核心技术</a:t>
            </a:r>
            <a:r>
              <a:rPr lang="zh-CN" sz="3200" b="1"/>
              <a:t>决定了区块链的四个特点：</a:t>
            </a:r>
            <a:r>
              <a:rPr lang="en-US" altLang="zh-CN" sz="3200" b="1"/>
              <a:t>1</a:t>
            </a:r>
            <a:r>
              <a:rPr lang="zh-CN" altLang="en-US" sz="3200" b="1"/>
              <a:t>、去中心化；</a:t>
            </a:r>
            <a:r>
              <a:rPr lang="en-US" altLang="zh-CN" sz="3200" b="1"/>
              <a:t>2</a:t>
            </a:r>
            <a:r>
              <a:rPr lang="zh-CN" altLang="en-US" sz="3200" b="1"/>
              <a:t>、开放性；</a:t>
            </a:r>
            <a:r>
              <a:rPr lang="en-US" altLang="zh-CN" sz="3200" b="1"/>
              <a:t>3</a:t>
            </a:r>
            <a:r>
              <a:rPr lang="zh-CN" altLang="en-US" sz="3200" b="1"/>
              <a:t>、信息不可伪造和篡改；</a:t>
            </a:r>
            <a:r>
              <a:rPr lang="en-US" altLang="zh-CN" sz="3200" b="1"/>
              <a:t>4</a:t>
            </a:r>
            <a:r>
              <a:rPr lang="zh-CN" altLang="en-US" sz="3200" b="1"/>
              <a:t>、自治性</a:t>
            </a:r>
            <a:endParaRPr lang="zh-CN" altLang="en-US" sz="3200" b="1"/>
          </a:p>
        </p:txBody>
      </p:sp>
      <p:sp>
        <p:nvSpPr>
          <p:cNvPr id="5" name="矩形 4"/>
          <p:cNvSpPr/>
          <p:nvPr/>
        </p:nvSpPr>
        <p:spPr>
          <a:xfrm>
            <a:off x="4905375" y="6038215"/>
            <a:ext cx="2564765" cy="9474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6" name="文本框 5"/>
          <p:cNvSpPr txBox="1"/>
          <p:nvPr/>
        </p:nvSpPr>
        <p:spPr>
          <a:xfrm>
            <a:off x="4993005" y="6220460"/>
            <a:ext cx="2707005" cy="583565"/>
          </a:xfrm>
          <a:prstGeom prst="rect">
            <a:avLst/>
          </a:prstGeom>
          <a:noFill/>
        </p:spPr>
        <p:txBody>
          <a:bodyPr wrap="square" rtlCol="0">
            <a:spAutoFit/>
          </a:bodyPr>
          <a:p>
            <a:r>
              <a:rPr lang="zh-CN" altLang="en-US" sz="3200"/>
              <a:t>密码学原理</a:t>
            </a:r>
            <a:endParaRPr lang="zh-CN" altLang="en-US" sz="3200"/>
          </a:p>
        </p:txBody>
      </p:sp>
      <p:sp>
        <p:nvSpPr>
          <p:cNvPr id="7" name="矩形 6"/>
          <p:cNvSpPr/>
          <p:nvPr/>
        </p:nvSpPr>
        <p:spPr>
          <a:xfrm>
            <a:off x="4886325" y="8048625"/>
            <a:ext cx="2564765" cy="9474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9" name="文本框 8"/>
          <p:cNvSpPr txBox="1"/>
          <p:nvPr/>
        </p:nvSpPr>
        <p:spPr>
          <a:xfrm>
            <a:off x="4973955" y="8230870"/>
            <a:ext cx="2707005" cy="583565"/>
          </a:xfrm>
          <a:prstGeom prst="rect">
            <a:avLst/>
          </a:prstGeom>
          <a:noFill/>
        </p:spPr>
        <p:txBody>
          <a:bodyPr wrap="square" rtlCol="0">
            <a:spAutoFit/>
          </a:bodyPr>
          <a:p>
            <a:r>
              <a:rPr lang="zh-CN" altLang="en-US" sz="3200"/>
              <a:t>共识机制</a:t>
            </a:r>
            <a:endParaRPr lang="zh-CN" altLang="en-US" sz="3200"/>
          </a:p>
        </p:txBody>
      </p:sp>
      <p:sp>
        <p:nvSpPr>
          <p:cNvPr id="10" name="矩形 9"/>
          <p:cNvSpPr/>
          <p:nvPr/>
        </p:nvSpPr>
        <p:spPr>
          <a:xfrm>
            <a:off x="4867275" y="9972675"/>
            <a:ext cx="2564765" cy="9474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1" name="文本框 10"/>
          <p:cNvSpPr txBox="1"/>
          <p:nvPr/>
        </p:nvSpPr>
        <p:spPr>
          <a:xfrm>
            <a:off x="4954905" y="10154920"/>
            <a:ext cx="2707005" cy="583565"/>
          </a:xfrm>
          <a:prstGeom prst="rect">
            <a:avLst/>
          </a:prstGeom>
          <a:noFill/>
        </p:spPr>
        <p:txBody>
          <a:bodyPr wrap="square" rtlCol="0">
            <a:spAutoFit/>
          </a:bodyPr>
          <a:p>
            <a:r>
              <a:rPr lang="zh-CN" altLang="en-US" sz="3200"/>
              <a:t>分布式存储</a:t>
            </a:r>
            <a:endParaRPr lang="zh-CN" altLang="en-US" sz="3200"/>
          </a:p>
        </p:txBody>
      </p:sp>
      <p:sp>
        <p:nvSpPr>
          <p:cNvPr id="12" name="文本框 11"/>
          <p:cNvSpPr txBox="1"/>
          <p:nvPr/>
        </p:nvSpPr>
        <p:spPr>
          <a:xfrm>
            <a:off x="1389380" y="6716395"/>
            <a:ext cx="593725" cy="3969385"/>
          </a:xfrm>
          <a:prstGeom prst="rect">
            <a:avLst/>
          </a:prstGeom>
          <a:noFill/>
        </p:spPr>
        <p:txBody>
          <a:bodyPr wrap="square" rtlCol="0">
            <a:spAutoFit/>
          </a:bodyPr>
          <a:p>
            <a:r>
              <a:rPr lang="zh-CN" altLang="en-US" sz="3600" b="1"/>
              <a:t>区块链核心技术</a:t>
            </a:r>
            <a:endParaRPr lang="zh-CN" altLang="en-US" sz="3600" b="1"/>
          </a:p>
        </p:txBody>
      </p:sp>
      <p:cxnSp>
        <p:nvCxnSpPr>
          <p:cNvPr id="13" name="肘形连接符 12"/>
          <p:cNvCxnSpPr/>
          <p:nvPr/>
        </p:nvCxnSpPr>
        <p:spPr>
          <a:xfrm flipV="1">
            <a:off x="2067560" y="6450330"/>
            <a:ext cx="2613660" cy="2138045"/>
          </a:xfrm>
          <a:prstGeom prst="bentConnector3">
            <a:avLst>
              <a:gd name="adj1" fmla="val 50024"/>
            </a:avLst>
          </a:prstGeom>
        </p:spPr>
        <p:style>
          <a:lnRef idx="1">
            <a:schemeClr val="accent4"/>
          </a:lnRef>
          <a:fillRef idx="0">
            <a:schemeClr val="accent4"/>
          </a:fillRef>
          <a:effectRef idx="0">
            <a:schemeClr val="accent4"/>
          </a:effectRef>
          <a:fontRef idx="minor">
            <a:schemeClr val="tx1"/>
          </a:fontRef>
        </p:style>
      </p:cxnSp>
      <p:cxnSp>
        <p:nvCxnSpPr>
          <p:cNvPr id="14" name="肘形连接符 13"/>
          <p:cNvCxnSpPr/>
          <p:nvPr/>
        </p:nvCxnSpPr>
        <p:spPr>
          <a:xfrm>
            <a:off x="2096770" y="8623300"/>
            <a:ext cx="2592705" cy="1840230"/>
          </a:xfrm>
          <a:prstGeom prst="bentConnector3">
            <a:avLst>
              <a:gd name="adj1" fmla="val 50012"/>
            </a:avLst>
          </a:prstGeom>
        </p:spPr>
        <p:style>
          <a:lnRef idx="1">
            <a:schemeClr val="accent4"/>
          </a:lnRef>
          <a:fillRef idx="0">
            <a:schemeClr val="accent4"/>
          </a:fillRef>
          <a:effectRef idx="0">
            <a:schemeClr val="accent4"/>
          </a:effectRef>
          <a:fontRef idx="minor">
            <a:schemeClr val="tx1"/>
          </a:fontRef>
        </p:style>
      </p:cxnSp>
      <p:cxnSp>
        <p:nvCxnSpPr>
          <p:cNvPr id="15" name="直接连接符 14"/>
          <p:cNvCxnSpPr/>
          <p:nvPr/>
        </p:nvCxnSpPr>
        <p:spPr>
          <a:xfrm flipH="1">
            <a:off x="2065020" y="8597265"/>
            <a:ext cx="2650490" cy="22225"/>
          </a:xfrm>
          <a:prstGeom prst="line">
            <a:avLst/>
          </a:prstGeom>
        </p:spPr>
        <p:style>
          <a:lnRef idx="1">
            <a:schemeClr val="accent4"/>
          </a:lnRef>
          <a:fillRef idx="0">
            <a:schemeClr val="accent4"/>
          </a:fillRef>
          <a:effectRef idx="0">
            <a:schemeClr val="accent4"/>
          </a:effectRef>
          <a:fontRef idx="minor">
            <a:schemeClr val="tx1"/>
          </a:fontRef>
        </p:style>
      </p:cxnSp>
      <p:sp>
        <p:nvSpPr>
          <p:cNvPr id="18" name="矩形 17"/>
          <p:cNvSpPr/>
          <p:nvPr/>
        </p:nvSpPr>
        <p:spPr>
          <a:xfrm>
            <a:off x="12510135" y="4500245"/>
            <a:ext cx="2564765" cy="947420"/>
          </a:xfrm>
          <a:prstGeom prst="rect">
            <a:avLst/>
          </a:prstGeom>
          <a:solidFill>
            <a:schemeClr val="tx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9" name="文本框 18"/>
          <p:cNvSpPr txBox="1"/>
          <p:nvPr/>
        </p:nvSpPr>
        <p:spPr>
          <a:xfrm>
            <a:off x="12597765" y="4682490"/>
            <a:ext cx="2707005" cy="583565"/>
          </a:xfrm>
          <a:prstGeom prst="rect">
            <a:avLst/>
          </a:prstGeom>
          <a:noFill/>
        </p:spPr>
        <p:txBody>
          <a:bodyPr wrap="square" rtlCol="0">
            <a:spAutoFit/>
          </a:bodyPr>
          <a:p>
            <a:r>
              <a:rPr lang="zh-CN" altLang="en-US" sz="3200"/>
              <a:t>去中心化</a:t>
            </a:r>
            <a:endParaRPr lang="zh-CN" altLang="en-US" sz="3200"/>
          </a:p>
        </p:txBody>
      </p:sp>
      <p:sp>
        <p:nvSpPr>
          <p:cNvPr id="20" name="矩形 19"/>
          <p:cNvSpPr/>
          <p:nvPr/>
        </p:nvSpPr>
        <p:spPr>
          <a:xfrm>
            <a:off x="12491085" y="6613525"/>
            <a:ext cx="2564765" cy="947420"/>
          </a:xfrm>
          <a:prstGeom prst="rect">
            <a:avLst/>
          </a:prstGeom>
          <a:solidFill>
            <a:schemeClr val="tx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1" name="文本框 20"/>
          <p:cNvSpPr txBox="1"/>
          <p:nvPr/>
        </p:nvSpPr>
        <p:spPr>
          <a:xfrm>
            <a:off x="12578715" y="6795770"/>
            <a:ext cx="2707005" cy="583565"/>
          </a:xfrm>
          <a:prstGeom prst="rect">
            <a:avLst/>
          </a:prstGeom>
          <a:noFill/>
        </p:spPr>
        <p:txBody>
          <a:bodyPr wrap="square" rtlCol="0">
            <a:spAutoFit/>
          </a:bodyPr>
          <a:p>
            <a:r>
              <a:rPr lang="zh-CN" altLang="en-US" sz="3200"/>
              <a:t>开放性</a:t>
            </a:r>
            <a:endParaRPr lang="zh-CN" altLang="en-US" sz="3200"/>
          </a:p>
        </p:txBody>
      </p:sp>
      <p:sp>
        <p:nvSpPr>
          <p:cNvPr id="22" name="矩形 21"/>
          <p:cNvSpPr/>
          <p:nvPr/>
        </p:nvSpPr>
        <p:spPr>
          <a:xfrm>
            <a:off x="12530455" y="8376285"/>
            <a:ext cx="2564765" cy="1482725"/>
          </a:xfrm>
          <a:prstGeom prst="rect">
            <a:avLst/>
          </a:prstGeom>
          <a:solidFill>
            <a:schemeClr val="tx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3" name="文本框 22"/>
          <p:cNvSpPr txBox="1"/>
          <p:nvPr/>
        </p:nvSpPr>
        <p:spPr>
          <a:xfrm>
            <a:off x="12618085" y="8558530"/>
            <a:ext cx="2222500" cy="1076325"/>
          </a:xfrm>
          <a:prstGeom prst="rect">
            <a:avLst/>
          </a:prstGeom>
          <a:noFill/>
        </p:spPr>
        <p:txBody>
          <a:bodyPr wrap="square" rtlCol="0">
            <a:spAutoFit/>
          </a:bodyPr>
          <a:p>
            <a:r>
              <a:rPr lang="zh-CN" altLang="en-US" sz="3200"/>
              <a:t>信息不可伪造和篡改</a:t>
            </a:r>
            <a:endParaRPr lang="zh-CN" altLang="en-US" sz="3200"/>
          </a:p>
        </p:txBody>
      </p:sp>
      <p:sp>
        <p:nvSpPr>
          <p:cNvPr id="24" name="矩形 23"/>
          <p:cNvSpPr/>
          <p:nvPr/>
        </p:nvSpPr>
        <p:spPr>
          <a:xfrm>
            <a:off x="12472035" y="11063605"/>
            <a:ext cx="2564765" cy="947420"/>
          </a:xfrm>
          <a:prstGeom prst="rect">
            <a:avLst/>
          </a:prstGeom>
          <a:solidFill>
            <a:schemeClr val="tx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5" name="文本框 24"/>
          <p:cNvSpPr txBox="1"/>
          <p:nvPr/>
        </p:nvSpPr>
        <p:spPr>
          <a:xfrm>
            <a:off x="12559665" y="11245850"/>
            <a:ext cx="2707005" cy="583565"/>
          </a:xfrm>
          <a:prstGeom prst="rect">
            <a:avLst/>
          </a:prstGeom>
          <a:noFill/>
        </p:spPr>
        <p:txBody>
          <a:bodyPr wrap="square" rtlCol="0">
            <a:spAutoFit/>
          </a:bodyPr>
          <a:p>
            <a:r>
              <a:rPr lang="zh-CN" altLang="en-US" sz="3200"/>
              <a:t>自治性</a:t>
            </a:r>
            <a:endParaRPr lang="zh-CN" altLang="en-US" sz="3200"/>
          </a:p>
        </p:txBody>
      </p:sp>
      <p:sp>
        <p:nvSpPr>
          <p:cNvPr id="26" name="右箭头 25"/>
          <p:cNvSpPr/>
          <p:nvPr/>
        </p:nvSpPr>
        <p:spPr>
          <a:xfrm>
            <a:off x="8847455" y="8138160"/>
            <a:ext cx="2286635" cy="94043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9378950" y="7877810"/>
            <a:ext cx="894080" cy="521970"/>
          </a:xfrm>
          <a:prstGeom prst="rect">
            <a:avLst/>
          </a:prstGeom>
          <a:noFill/>
        </p:spPr>
        <p:txBody>
          <a:bodyPr wrap="none" rtlCol="0">
            <a:spAutoFit/>
          </a:bodyPr>
          <a:p>
            <a:r>
              <a:rPr lang="zh-CN" altLang="en-US" sz="2800"/>
              <a:t>特点</a:t>
            </a:r>
            <a:endParaRPr lang="zh-CN" altLang="en-US" sz="2800"/>
          </a:p>
        </p:txBody>
      </p:sp>
      <p:sp>
        <p:nvSpPr>
          <p:cNvPr id="28" name="文本框 27"/>
          <p:cNvSpPr txBox="1"/>
          <p:nvPr/>
        </p:nvSpPr>
        <p:spPr>
          <a:xfrm>
            <a:off x="16243935" y="4701540"/>
            <a:ext cx="7294880" cy="521970"/>
          </a:xfrm>
          <a:prstGeom prst="rect">
            <a:avLst/>
          </a:prstGeom>
          <a:noFill/>
        </p:spPr>
        <p:txBody>
          <a:bodyPr wrap="none" rtlCol="0">
            <a:spAutoFit/>
          </a:bodyPr>
          <a:p>
            <a:r>
              <a:rPr lang="zh-CN" altLang="en-US" sz="2800"/>
              <a:t>分布式核算和存储、共享交易账本，共同维护</a:t>
            </a:r>
            <a:endParaRPr lang="zh-CN" altLang="en-US" sz="2800"/>
          </a:p>
        </p:txBody>
      </p:sp>
      <p:sp>
        <p:nvSpPr>
          <p:cNvPr id="29" name="文本框 28"/>
          <p:cNvSpPr txBox="1"/>
          <p:nvPr/>
        </p:nvSpPr>
        <p:spPr>
          <a:xfrm>
            <a:off x="16370935" y="8976360"/>
            <a:ext cx="7552690" cy="953135"/>
          </a:xfrm>
          <a:prstGeom prst="rect">
            <a:avLst/>
          </a:prstGeom>
          <a:noFill/>
        </p:spPr>
        <p:txBody>
          <a:bodyPr wrap="square" rtlCol="0">
            <a:spAutoFit/>
          </a:bodyPr>
          <a:p>
            <a:r>
              <a:rPr lang="zh-CN" altLang="en-US" sz="2800"/>
              <a:t>设置共识协议和规范，在验证和可信条件下进行交易，信息永久存储</a:t>
            </a:r>
            <a:endParaRPr lang="zh-CN" altLang="en-US" sz="2800"/>
          </a:p>
        </p:txBody>
      </p:sp>
      <p:sp>
        <p:nvSpPr>
          <p:cNvPr id="30" name="文本框 29"/>
          <p:cNvSpPr txBox="1"/>
          <p:nvPr/>
        </p:nvSpPr>
        <p:spPr>
          <a:xfrm>
            <a:off x="16497935" y="6971030"/>
            <a:ext cx="6939280" cy="521970"/>
          </a:xfrm>
          <a:prstGeom prst="rect">
            <a:avLst/>
          </a:prstGeom>
          <a:noFill/>
        </p:spPr>
        <p:txBody>
          <a:bodyPr wrap="none" rtlCol="0">
            <a:spAutoFit/>
          </a:bodyPr>
          <a:p>
            <a:r>
              <a:rPr lang="zh-CN" altLang="en-US" sz="2800"/>
              <a:t>对所有节点开放，数据可随时查看下载提取</a:t>
            </a:r>
            <a:endParaRPr lang="zh-CN" altLang="en-US" sz="2800"/>
          </a:p>
        </p:txBody>
      </p:sp>
      <p:sp>
        <p:nvSpPr>
          <p:cNvPr id="31" name="文本框 30"/>
          <p:cNvSpPr txBox="1"/>
          <p:nvPr/>
        </p:nvSpPr>
        <p:spPr>
          <a:xfrm>
            <a:off x="16497935" y="11235690"/>
            <a:ext cx="6228080" cy="521970"/>
          </a:xfrm>
          <a:prstGeom prst="rect">
            <a:avLst/>
          </a:prstGeom>
          <a:noFill/>
        </p:spPr>
        <p:txBody>
          <a:bodyPr wrap="none" rtlCol="0">
            <a:spAutoFit/>
          </a:bodyPr>
          <a:p>
            <a:r>
              <a:rPr lang="zh-CN" altLang="en-US" sz="2800"/>
              <a:t>交易条件和状态内嵌，不需要认为干预</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一、什么是区块链</a:t>
            </a:r>
            <a:r>
              <a:rPr lang="en-US" altLang="zh-CN" b="1" dirty="0"/>
              <a:t> —— </a:t>
            </a:r>
            <a:r>
              <a:rPr lang="zh-CN" altLang="en-US" b="1" dirty="0"/>
              <a:t>交易与区块</a:t>
            </a:r>
            <a:endParaRPr lang="zh-CN" altLang="en-US" b="1" dirty="0"/>
          </a:p>
        </p:txBody>
      </p:sp>
      <p:pic>
        <p:nvPicPr>
          <p:cNvPr id="8" name="图片 7"/>
          <p:cNvPicPr>
            <a:picLocks noChangeAspect="1"/>
          </p:cNvPicPr>
          <p:nvPr/>
        </p:nvPicPr>
        <p:blipFill>
          <a:blip r:embed="rId1"/>
          <a:stretch>
            <a:fillRect/>
          </a:stretch>
        </p:blipFill>
        <p:spPr>
          <a:xfrm>
            <a:off x="2292350" y="7630795"/>
            <a:ext cx="17307560" cy="5414645"/>
          </a:xfrm>
          <a:prstGeom prst="rect">
            <a:avLst/>
          </a:prstGeom>
        </p:spPr>
      </p:pic>
      <p:pic>
        <p:nvPicPr>
          <p:cNvPr id="16" name="图片 15"/>
          <p:cNvPicPr>
            <a:picLocks noChangeAspect="1"/>
          </p:cNvPicPr>
          <p:nvPr/>
        </p:nvPicPr>
        <p:blipFill>
          <a:blip r:embed="rId2"/>
          <a:stretch>
            <a:fillRect/>
          </a:stretch>
        </p:blipFill>
        <p:spPr>
          <a:xfrm>
            <a:off x="5186680" y="1931670"/>
            <a:ext cx="11551285" cy="6127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一、什么是区块链</a:t>
            </a:r>
            <a:r>
              <a:rPr lang="en-US" altLang="zh-CN" b="1" dirty="0"/>
              <a:t> ——</a:t>
            </a:r>
            <a:r>
              <a:rPr lang="zh-CN" altLang="en-US" b="1" dirty="0"/>
              <a:t>存储结构</a:t>
            </a:r>
            <a:r>
              <a:rPr lang="en-US" altLang="zh-CN" b="1" dirty="0"/>
              <a:t>·</a:t>
            </a:r>
            <a:r>
              <a:rPr lang="zh-CN" altLang="en-US" b="1" dirty="0"/>
              <a:t>默克尔树</a:t>
            </a:r>
            <a:endParaRPr lang="zh-CN" altLang="en-US" b="1" dirty="0"/>
          </a:p>
        </p:txBody>
      </p:sp>
      <p:pic>
        <p:nvPicPr>
          <p:cNvPr id="17" name="图片 16"/>
          <p:cNvPicPr>
            <a:picLocks noChangeAspect="1"/>
          </p:cNvPicPr>
          <p:nvPr/>
        </p:nvPicPr>
        <p:blipFill>
          <a:blip r:embed="rId1"/>
          <a:stretch>
            <a:fillRect/>
          </a:stretch>
        </p:blipFill>
        <p:spPr>
          <a:xfrm>
            <a:off x="11479530" y="2083435"/>
            <a:ext cx="5960745" cy="7774305"/>
          </a:xfrm>
          <a:prstGeom prst="rect">
            <a:avLst/>
          </a:prstGeom>
        </p:spPr>
      </p:pic>
      <p:pic>
        <p:nvPicPr>
          <p:cNvPr id="32" name="图片 31"/>
          <p:cNvPicPr>
            <a:picLocks noChangeAspect="1"/>
          </p:cNvPicPr>
          <p:nvPr/>
        </p:nvPicPr>
        <p:blipFill>
          <a:blip r:embed="rId2"/>
          <a:stretch>
            <a:fillRect/>
          </a:stretch>
        </p:blipFill>
        <p:spPr>
          <a:xfrm>
            <a:off x="17741900" y="5621020"/>
            <a:ext cx="6184900" cy="7258685"/>
          </a:xfrm>
          <a:prstGeom prst="rect">
            <a:avLst/>
          </a:prstGeom>
        </p:spPr>
      </p:pic>
      <p:pic>
        <p:nvPicPr>
          <p:cNvPr id="33" name="图片 32"/>
          <p:cNvPicPr>
            <a:picLocks noChangeAspect="1"/>
          </p:cNvPicPr>
          <p:nvPr/>
        </p:nvPicPr>
        <p:blipFill>
          <a:blip r:embed="rId3"/>
          <a:stretch>
            <a:fillRect/>
          </a:stretch>
        </p:blipFill>
        <p:spPr>
          <a:xfrm>
            <a:off x="1016635" y="3023870"/>
            <a:ext cx="10462895" cy="8635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linds(horizont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一、什么是区块链</a:t>
            </a:r>
            <a:r>
              <a:rPr lang="en-US" altLang="zh-CN" b="1" dirty="0"/>
              <a:t> ——</a:t>
            </a:r>
            <a:r>
              <a:rPr lang="zh-CN" altLang="en-US" b="1" dirty="0"/>
              <a:t>智能合约</a:t>
            </a:r>
            <a:endParaRPr lang="zh-CN" altLang="en-US" b="1" dirty="0"/>
          </a:p>
        </p:txBody>
      </p:sp>
      <p:sp>
        <p:nvSpPr>
          <p:cNvPr id="3" name="文本框 2"/>
          <p:cNvSpPr txBox="1"/>
          <p:nvPr/>
        </p:nvSpPr>
        <p:spPr>
          <a:xfrm>
            <a:off x="2360295" y="2724150"/>
            <a:ext cx="16534130" cy="4246245"/>
          </a:xfrm>
          <a:prstGeom prst="rect">
            <a:avLst/>
          </a:prstGeom>
          <a:noFill/>
        </p:spPr>
        <p:txBody>
          <a:bodyPr wrap="square" rtlCol="0">
            <a:spAutoFit/>
          </a:bodyPr>
          <a:p>
            <a:pPr>
              <a:lnSpc>
                <a:spcPct val="150000"/>
              </a:lnSpc>
            </a:pPr>
            <a:r>
              <a:rPr lang="en-US" altLang="zh-CN" sz="3200"/>
              <a:t>     </a:t>
            </a:r>
            <a:r>
              <a:rPr lang="en-US" altLang="zh-CN" sz="3600"/>
              <a:t>  </a:t>
            </a:r>
            <a:r>
              <a:rPr lang="zh-CN" altLang="en-US" sz="3600"/>
              <a:t>所谓智能合约，就是一种运行在区块链上的程序。也是一种智能协议，在区块链内制定合约时使用，当中内含了代码函数 (Function)，亦能与其他合约进行交互、做决策、存储资料及发送以太币等功能。智能合约主要提供验证及执行合约内所订立的条件。智能合约允许在没有第三方的情况下进行可信交易。这些交易可追踪且不可逆转。</a:t>
            </a:r>
            <a:endParaRPr lang="zh-CN" altLang="en-US" sz="3600"/>
          </a:p>
        </p:txBody>
      </p:sp>
      <p:sp>
        <p:nvSpPr>
          <p:cNvPr id="4" name="文本框 3"/>
          <p:cNvSpPr txBox="1"/>
          <p:nvPr/>
        </p:nvSpPr>
        <p:spPr>
          <a:xfrm>
            <a:off x="2944495" y="7774940"/>
            <a:ext cx="3383280" cy="6451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p>
            <a:r>
              <a:rPr lang="zh-CN" altLang="en-US" sz="3600"/>
              <a:t>智能合约的特点</a:t>
            </a:r>
            <a:endParaRPr lang="zh-CN" altLang="en-US" sz="3600"/>
          </a:p>
        </p:txBody>
      </p:sp>
      <p:sp>
        <p:nvSpPr>
          <p:cNvPr id="5" name="文本框 4"/>
          <p:cNvSpPr txBox="1"/>
          <p:nvPr/>
        </p:nvSpPr>
        <p:spPr>
          <a:xfrm>
            <a:off x="3321050" y="8651875"/>
            <a:ext cx="11009630" cy="3415030"/>
          </a:xfrm>
          <a:prstGeom prst="rect">
            <a:avLst/>
          </a:prstGeom>
          <a:noFill/>
        </p:spPr>
        <p:txBody>
          <a:bodyPr wrap="none" rtlCol="0">
            <a:spAutoFit/>
          </a:bodyPr>
          <a:p>
            <a:pPr marL="285750" indent="-285750">
              <a:lnSpc>
                <a:spcPct val="150000"/>
              </a:lnSpc>
              <a:buFont typeface="Arial" panose="020B0604020202020204" pitchFamily="34" charset="0"/>
              <a:buChar char="•"/>
            </a:pPr>
            <a:r>
              <a:rPr lang="zh-CN" altLang="en-US" sz="3600"/>
              <a:t>基于区块链，具有去中心化，不可篡改的特性</a:t>
            </a:r>
            <a:endParaRPr lang="zh-CN" altLang="en-US" sz="3600"/>
          </a:p>
          <a:p>
            <a:pPr marL="285750" indent="-285750">
              <a:lnSpc>
                <a:spcPct val="150000"/>
              </a:lnSpc>
              <a:buFont typeface="Arial" panose="020B0604020202020204" pitchFamily="34" charset="0"/>
              <a:buChar char="•"/>
            </a:pPr>
            <a:r>
              <a:rPr lang="zh-CN" altLang="en-US" sz="3600"/>
              <a:t>使用</a:t>
            </a:r>
            <a:r>
              <a:rPr lang="en-US" altLang="zh-CN" sz="3600"/>
              <a:t>solidity</a:t>
            </a:r>
            <a:r>
              <a:rPr lang="zh-CN" altLang="en-US" sz="3600"/>
              <a:t>等高级语言编写，可实现复杂的商业逻辑</a:t>
            </a:r>
            <a:endParaRPr lang="zh-CN" altLang="en-US" sz="3600"/>
          </a:p>
          <a:p>
            <a:pPr marL="285750" indent="-285750">
              <a:lnSpc>
                <a:spcPct val="150000"/>
              </a:lnSpc>
              <a:buFont typeface="Arial" panose="020B0604020202020204" pitchFamily="34" charset="0"/>
              <a:buChar char="•"/>
            </a:pPr>
            <a:r>
              <a:rPr lang="zh-CN" altLang="en-US" sz="3600"/>
              <a:t>部署在区块链网络上，由所有节点共同执行和验证</a:t>
            </a:r>
            <a:endParaRPr lang="zh-CN" altLang="en-US" sz="3600"/>
          </a:p>
          <a:p>
            <a:pPr marL="285750" indent="-285750">
              <a:lnSpc>
                <a:spcPct val="150000"/>
              </a:lnSpc>
              <a:buFont typeface="Arial" panose="020B0604020202020204" pitchFamily="34" charset="0"/>
              <a:buChar char="•"/>
            </a:pPr>
            <a:r>
              <a:rPr lang="zh-CN" altLang="en-US" sz="3600"/>
              <a:t>合约一旦部署，就无法被修改，具有确定性和透明性</a:t>
            </a:r>
            <a:endParaRPr lang="zh-CN" altLang="en-US" sz="3600"/>
          </a:p>
        </p:txBody>
      </p:sp>
      <p:sp>
        <p:nvSpPr>
          <p:cNvPr id="8" name="云形 7"/>
          <p:cNvSpPr/>
          <p:nvPr/>
        </p:nvSpPr>
        <p:spPr>
          <a:xfrm>
            <a:off x="18098135" y="6502400"/>
            <a:ext cx="3541395" cy="2659380"/>
          </a:xfrm>
          <a:prstGeom prst="cloud">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8652490" y="7098030"/>
            <a:ext cx="2387600" cy="1322070"/>
          </a:xfrm>
          <a:prstGeom prst="rect">
            <a:avLst/>
          </a:prstGeom>
          <a:noFill/>
        </p:spPr>
        <p:txBody>
          <a:bodyPr wrap="square" rtlCol="0">
            <a:spAutoFit/>
          </a:bodyPr>
          <a:p>
            <a:r>
              <a:rPr lang="zh-CN" altLang="en-US" sz="4000">
                <a:solidFill>
                  <a:schemeClr val="accent4">
                    <a:lumMod val="60000"/>
                    <a:lumOff val="40000"/>
                  </a:schemeClr>
                </a:solidFill>
              </a:rPr>
              <a:t>智能合约智能吗？</a:t>
            </a:r>
            <a:endParaRPr lang="zh-CN" altLang="en-US" sz="4000">
              <a:solidFill>
                <a:schemeClr val="accent4">
                  <a:lumMod val="60000"/>
                  <a:lumOff val="40000"/>
                </a:schemeClr>
              </a:solidFill>
            </a:endParaRPr>
          </a:p>
        </p:txBody>
      </p:sp>
      <p:sp>
        <p:nvSpPr>
          <p:cNvPr id="10" name="文本框 9"/>
          <p:cNvSpPr txBox="1"/>
          <p:nvPr/>
        </p:nvSpPr>
        <p:spPr>
          <a:xfrm>
            <a:off x="17050385" y="9161780"/>
            <a:ext cx="7499985" cy="4399915"/>
          </a:xfrm>
          <a:prstGeom prst="rect">
            <a:avLst/>
          </a:prstGeom>
          <a:noFill/>
        </p:spPr>
        <p:txBody>
          <a:bodyPr wrap="square" rtlCol="0">
            <a:spAutoFit/>
          </a:bodyPr>
          <a:p>
            <a:pPr marL="285750" indent="-285750">
              <a:buFont typeface="Arial" panose="020B0604020202020204" pitchFamily="34" charset="0"/>
              <a:buChar char="•"/>
            </a:pPr>
            <a:r>
              <a:rPr lang="zh-CN" altLang="en-US" sz="2800"/>
              <a:t>安全性：</a:t>
            </a:r>
            <a:endParaRPr lang="zh-CN" altLang="en-US" sz="2800"/>
          </a:p>
          <a:p>
            <a:pPr marL="742950" lvl="1" indent="-285750">
              <a:buFont typeface="Arial" panose="020B0604020202020204" pitchFamily="34" charset="0"/>
              <a:buChar char="•"/>
            </a:pPr>
            <a:r>
              <a:rPr lang="zh-CN" altLang="en-US" sz="2800"/>
              <a:t>漏洞与经济损失</a:t>
            </a:r>
            <a:endParaRPr lang="zh-CN" altLang="en-US" sz="2800"/>
          </a:p>
          <a:p>
            <a:pPr marL="742950" lvl="1" indent="-285750">
              <a:buFont typeface="Arial" panose="020B0604020202020204" pitchFamily="34" charset="0"/>
              <a:buChar char="•"/>
            </a:pPr>
            <a:r>
              <a:rPr lang="zh-CN" altLang="en-US" sz="2800"/>
              <a:t>部署后无法修改</a:t>
            </a:r>
            <a:endParaRPr lang="zh-CN" altLang="en-US" sz="2800"/>
          </a:p>
          <a:p>
            <a:pPr marL="285750" indent="-285750">
              <a:buFont typeface="Arial" panose="020B0604020202020204" pitchFamily="34" charset="0"/>
              <a:buChar char="•"/>
            </a:pPr>
            <a:r>
              <a:rPr lang="zh-CN" altLang="en-US" sz="2800"/>
              <a:t>可扩展性限制</a:t>
            </a:r>
            <a:endParaRPr lang="zh-CN" altLang="en-US" sz="2800"/>
          </a:p>
          <a:p>
            <a:pPr marL="742950" lvl="1" indent="-285750">
              <a:buFont typeface="Arial" panose="020B0604020202020204" pitchFamily="34" charset="0"/>
              <a:buChar char="•"/>
            </a:pPr>
            <a:r>
              <a:rPr lang="zh-CN" altLang="en-US" sz="2800"/>
              <a:t>区块有</a:t>
            </a:r>
            <a:r>
              <a:rPr lang="en-US" altLang="zh-CN" sz="2800"/>
              <a:t>GAS</a:t>
            </a:r>
            <a:r>
              <a:rPr lang="zh-CN" altLang="en-US" sz="2800"/>
              <a:t>限制，复杂合约消耗大量</a:t>
            </a:r>
            <a:r>
              <a:rPr lang="en-US" altLang="zh-CN" sz="2800"/>
              <a:t>gas</a:t>
            </a:r>
            <a:endParaRPr lang="en-US" altLang="zh-CN" sz="2800"/>
          </a:p>
          <a:p>
            <a:pPr marL="742950" lvl="1" indent="-285750">
              <a:buFont typeface="Arial" panose="020B0604020202020204" pitchFamily="34" charset="0"/>
              <a:buChar char="•"/>
            </a:pPr>
            <a:r>
              <a:rPr lang="zh-CN" altLang="en-US" sz="2800"/>
              <a:t>限制了合约的处理能力，难应对高并发</a:t>
            </a:r>
            <a:endParaRPr lang="zh-CN" altLang="en-US" sz="2800"/>
          </a:p>
          <a:p>
            <a:pPr marL="285750" indent="-285750">
              <a:buFont typeface="Arial" panose="020B0604020202020204" pitchFamily="34" charset="0"/>
              <a:buChar char="•"/>
            </a:pPr>
            <a:r>
              <a:rPr lang="zh-CN" altLang="en-US" sz="2800"/>
              <a:t>开发与维护成本</a:t>
            </a:r>
            <a:endParaRPr lang="zh-CN" altLang="en-US" sz="2800"/>
          </a:p>
          <a:p>
            <a:pPr marL="742950" lvl="1" indent="-285750">
              <a:buFont typeface="Arial" panose="020B0604020202020204" pitchFamily="34" charset="0"/>
              <a:buChar char="•"/>
            </a:pPr>
            <a:r>
              <a:rPr lang="zh-CN" altLang="en-US" sz="2800"/>
              <a:t>安全性需要专业技能</a:t>
            </a:r>
            <a:endParaRPr lang="zh-CN" altLang="en-US" sz="2800"/>
          </a:p>
          <a:p>
            <a:pPr marL="742950" lvl="1" indent="-285750">
              <a:buFont typeface="Arial" panose="020B0604020202020204" pitchFamily="34" charset="0"/>
              <a:buChar char="•"/>
            </a:pPr>
            <a:r>
              <a:rPr lang="zh-CN" altLang="en-US" sz="2800"/>
              <a:t>部署、维护、使用需要</a:t>
            </a:r>
            <a:r>
              <a:rPr lang="en-US" altLang="zh-CN" sz="2800"/>
              <a:t>gas</a:t>
            </a:r>
            <a:r>
              <a:rPr lang="zh-CN" altLang="en-US" sz="2800"/>
              <a:t>费用</a:t>
            </a:r>
            <a:endParaRPr lang="zh-CN" altLang="en-US" sz="2800"/>
          </a:p>
          <a:p>
            <a:pPr indent="0">
              <a:buFont typeface="Arial" panose="020B0604020202020204" pitchFamily="34" charset="0"/>
              <a:buNone/>
            </a:pP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8108" y="611774"/>
            <a:ext cx="17984381" cy="1080982"/>
          </a:xfrm>
        </p:spPr>
        <p:txBody>
          <a:bodyPr anchor="ctr"/>
          <a:lstStyle/>
          <a:p>
            <a:r>
              <a:rPr lang="zh-CN" altLang="en-US" b="1" dirty="0"/>
              <a:t>一、什么是区块链</a:t>
            </a:r>
            <a:r>
              <a:rPr lang="en-US" altLang="zh-CN" b="1" dirty="0"/>
              <a:t> ——</a:t>
            </a:r>
            <a:r>
              <a:rPr lang="zh-CN" b="1" dirty="0"/>
              <a:t>节点类型</a:t>
            </a:r>
            <a:endParaRPr lang="zh-CN" b="1" dirty="0"/>
          </a:p>
        </p:txBody>
      </p:sp>
      <p:pic>
        <p:nvPicPr>
          <p:cNvPr id="3" name="图片 2"/>
          <p:cNvPicPr>
            <a:picLocks noChangeAspect="1"/>
          </p:cNvPicPr>
          <p:nvPr/>
        </p:nvPicPr>
        <p:blipFill>
          <a:blip r:embed="rId1"/>
          <a:stretch>
            <a:fillRect/>
          </a:stretch>
        </p:blipFill>
        <p:spPr>
          <a:xfrm>
            <a:off x="1231265" y="1838960"/>
            <a:ext cx="20196175" cy="5690235"/>
          </a:xfrm>
          <a:prstGeom prst="rect">
            <a:avLst/>
          </a:prstGeom>
        </p:spPr>
      </p:pic>
      <p:sp>
        <p:nvSpPr>
          <p:cNvPr id="5" name="文本框 4"/>
          <p:cNvSpPr txBox="1"/>
          <p:nvPr/>
        </p:nvSpPr>
        <p:spPr>
          <a:xfrm>
            <a:off x="770890" y="7915275"/>
            <a:ext cx="2254250" cy="64516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p>
            <a:r>
              <a:rPr lang="zh-CN" altLang="en-US" sz="3600"/>
              <a:t>共识节点</a:t>
            </a:r>
            <a:endParaRPr lang="zh-CN" altLang="en-US" sz="3600"/>
          </a:p>
        </p:txBody>
      </p:sp>
      <p:sp>
        <p:nvSpPr>
          <p:cNvPr id="8" name="文本框 7"/>
          <p:cNvSpPr txBox="1"/>
          <p:nvPr/>
        </p:nvSpPr>
        <p:spPr>
          <a:xfrm>
            <a:off x="7273290" y="7813675"/>
            <a:ext cx="2254250" cy="64516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p>
            <a:r>
              <a:rPr lang="zh-CN" altLang="en-US" sz="3600"/>
              <a:t>同步节点</a:t>
            </a:r>
            <a:endParaRPr lang="zh-CN" altLang="en-US" sz="3600"/>
          </a:p>
        </p:txBody>
      </p:sp>
      <p:sp>
        <p:nvSpPr>
          <p:cNvPr id="9" name="文本框 8"/>
          <p:cNvSpPr txBox="1"/>
          <p:nvPr/>
        </p:nvSpPr>
        <p:spPr>
          <a:xfrm>
            <a:off x="15256510" y="7790815"/>
            <a:ext cx="2254250" cy="64516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p>
            <a:r>
              <a:rPr lang="zh-CN" altLang="en-US" sz="3600"/>
              <a:t>轻节点</a:t>
            </a:r>
            <a:endParaRPr lang="zh-CN" altLang="en-US" sz="3600"/>
          </a:p>
        </p:txBody>
      </p:sp>
      <p:sp>
        <p:nvSpPr>
          <p:cNvPr id="10" name="文本框 9"/>
          <p:cNvSpPr txBox="1"/>
          <p:nvPr/>
        </p:nvSpPr>
        <p:spPr>
          <a:xfrm>
            <a:off x="617855" y="8761730"/>
            <a:ext cx="5754370" cy="427672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sz="3200"/>
              <a:t>负责参与区块链的共识和验证</a:t>
            </a:r>
            <a:endParaRPr lang="zh-CN" altLang="en-US" sz="3200"/>
          </a:p>
          <a:p>
            <a:pPr marL="285750" indent="-285750">
              <a:lnSpc>
                <a:spcPct val="150000"/>
              </a:lnSpc>
              <a:buFont typeface="Arial" panose="020B0604020202020204" pitchFamily="34" charset="0"/>
              <a:buChar char="•"/>
            </a:pPr>
            <a:r>
              <a:rPr lang="zh-CN" altLang="en-US" sz="3200"/>
              <a:t>需要保存整个区块链的完整历史记录</a:t>
            </a:r>
            <a:endParaRPr lang="zh-CN" altLang="en-US" sz="3200"/>
          </a:p>
          <a:p>
            <a:pPr marL="285750" indent="-285750">
              <a:lnSpc>
                <a:spcPct val="150000"/>
              </a:lnSpc>
              <a:buFont typeface="Arial" panose="020B0604020202020204" pitchFamily="34" charset="0"/>
              <a:buChar char="•"/>
            </a:pPr>
            <a:r>
              <a:rPr lang="zh-CN" altLang="en-US" sz="3200"/>
              <a:t>共识节点</a:t>
            </a:r>
            <a:r>
              <a:rPr lang="en-US" altLang="zh-CN" sz="3200"/>
              <a:t> </a:t>
            </a:r>
            <a:r>
              <a:rPr lang="zh-CN" altLang="en-US" sz="3200"/>
              <a:t>验证交易，打包新区块，并参与</a:t>
            </a:r>
            <a:r>
              <a:rPr lang="en-US" altLang="zh-CN" sz="3200"/>
              <a:t>pow </a:t>
            </a:r>
            <a:r>
              <a:rPr lang="zh-CN" altLang="en-US" sz="3200"/>
              <a:t>或</a:t>
            </a:r>
            <a:r>
              <a:rPr lang="en-US" altLang="zh-CN" sz="3200"/>
              <a:t>pos</a:t>
            </a:r>
            <a:r>
              <a:rPr lang="zh-CN" altLang="en-US" sz="3200"/>
              <a:t>共识</a:t>
            </a:r>
            <a:endParaRPr lang="zh-CN" altLang="en-US" sz="3200"/>
          </a:p>
          <a:p>
            <a:endParaRPr lang="zh-CN" altLang="en-US" sz="3200"/>
          </a:p>
        </p:txBody>
      </p:sp>
      <p:sp>
        <p:nvSpPr>
          <p:cNvPr id="11" name="文本框 10"/>
          <p:cNvSpPr txBox="1"/>
          <p:nvPr/>
        </p:nvSpPr>
        <p:spPr>
          <a:xfrm>
            <a:off x="6939915" y="8660130"/>
            <a:ext cx="7780655" cy="5015865"/>
          </a:xfrm>
          <a:prstGeom prst="rect">
            <a:avLst/>
          </a:prstGeom>
          <a:noFill/>
        </p:spPr>
        <p:txBody>
          <a:bodyPr wrap="square" rtlCol="0">
            <a:spAutoFit/>
          </a:bodyPr>
          <a:p>
            <a:pPr marL="457200" indent="-457200">
              <a:lnSpc>
                <a:spcPct val="150000"/>
              </a:lnSpc>
              <a:buFont typeface="Arial" panose="020B0604020202020204" pitchFamily="34" charset="0"/>
              <a:buChar char="•"/>
            </a:pPr>
            <a:r>
              <a:rPr lang="zh-CN" altLang="en-US" sz="3200"/>
              <a:t>保存整个区块链的完整历史记录</a:t>
            </a:r>
            <a:endParaRPr lang="zh-CN" altLang="en-US" sz="3200"/>
          </a:p>
          <a:p>
            <a:pPr marL="285750" indent="-285750">
              <a:lnSpc>
                <a:spcPct val="150000"/>
              </a:lnSpc>
              <a:buFont typeface="Arial" panose="020B0604020202020204" pitchFamily="34" charset="0"/>
              <a:buChar char="•"/>
            </a:pPr>
            <a:r>
              <a:rPr lang="en-US" altLang="zh-CN" sz="3200"/>
              <a:t> </a:t>
            </a:r>
            <a:r>
              <a:rPr lang="zh-CN" sz="3200"/>
              <a:t>可以独立验证交易和区块的合法性</a:t>
            </a:r>
            <a:endParaRPr lang="zh-CN" sz="3200"/>
          </a:p>
          <a:p>
            <a:pPr marL="285750" indent="-285750">
              <a:lnSpc>
                <a:spcPct val="150000"/>
              </a:lnSpc>
              <a:buFont typeface="Arial" panose="020B0604020202020204" pitchFamily="34" charset="0"/>
              <a:buChar char="•"/>
            </a:pPr>
            <a:r>
              <a:rPr lang="zh-CN" sz="3200"/>
              <a:t>同步节点不参与共识过程，但可以监听网络并转发交易</a:t>
            </a:r>
            <a:endParaRPr lang="zh-CN" sz="3200"/>
          </a:p>
          <a:p>
            <a:pPr marL="285750" indent="-285750">
              <a:lnSpc>
                <a:spcPct val="150000"/>
              </a:lnSpc>
              <a:buFont typeface="Arial" panose="020B0604020202020204" pitchFamily="34" charset="0"/>
              <a:buChar char="•"/>
            </a:pPr>
            <a:r>
              <a:rPr lang="zh-CN" sz="3200"/>
              <a:t>同步节点提供完成的区块链状态信息供其他节点查询</a:t>
            </a:r>
            <a:endParaRPr lang="zh-CN" altLang="en-US" sz="3200"/>
          </a:p>
          <a:p>
            <a:endParaRPr lang="zh-CN" altLang="en-US" sz="3200"/>
          </a:p>
        </p:txBody>
      </p:sp>
      <p:sp>
        <p:nvSpPr>
          <p:cNvPr id="12" name="文本框 11"/>
          <p:cNvSpPr txBox="1"/>
          <p:nvPr/>
        </p:nvSpPr>
        <p:spPr>
          <a:xfrm>
            <a:off x="14965680" y="8629015"/>
            <a:ext cx="9205595" cy="427672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sz="3200"/>
              <a:t>只保存区块头信息，不保存完整的区块历史记录</a:t>
            </a:r>
            <a:endParaRPr lang="zh-CN" sz="3200"/>
          </a:p>
          <a:p>
            <a:pPr marL="285750" indent="-285750">
              <a:lnSpc>
                <a:spcPct val="150000"/>
              </a:lnSpc>
              <a:buFont typeface="Arial" panose="020B0604020202020204" pitchFamily="34" charset="0"/>
              <a:buChar char="•"/>
            </a:pPr>
            <a:r>
              <a:rPr lang="zh-CN" sz="3200"/>
              <a:t>通过查询全节点获取所需的交易和状态信息</a:t>
            </a:r>
            <a:endParaRPr lang="zh-CN" sz="3200"/>
          </a:p>
          <a:p>
            <a:pPr marL="285750" indent="-285750">
              <a:lnSpc>
                <a:spcPct val="150000"/>
              </a:lnSpc>
              <a:buFont typeface="Arial" panose="020B0604020202020204" pitchFamily="34" charset="0"/>
              <a:buChar char="•"/>
            </a:pPr>
            <a:r>
              <a:rPr lang="zh-CN" sz="3200"/>
              <a:t>无法独立验证交易，但可以委托全节点进行验证</a:t>
            </a:r>
            <a:endParaRPr lang="zh-CN" sz="3200"/>
          </a:p>
          <a:p>
            <a:pPr marL="285750" indent="-285750">
              <a:lnSpc>
                <a:spcPct val="150000"/>
              </a:lnSpc>
              <a:buFont typeface="Arial" panose="020B0604020202020204" pitchFamily="34" charset="0"/>
              <a:buChar char="•"/>
            </a:pPr>
            <a:r>
              <a:rPr lang="zh-CN" sz="3200"/>
              <a:t>适用于计算资源有限的设备。如：手机，</a:t>
            </a:r>
            <a:r>
              <a:rPr lang="en-US" altLang="zh-CN" sz="3200"/>
              <a:t>IOT </a:t>
            </a:r>
            <a:r>
              <a:rPr lang="zh-CN" altLang="en-US" sz="3200"/>
              <a:t>设备</a:t>
            </a:r>
            <a:endParaRPr lang="zh-CN" altLang="en-US" sz="3200"/>
          </a:p>
          <a:p>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COMMONDATA" val="eyJoZGlkIjoiN2YzNjBkOTgyNWQ1YTMxYzM3MzMwNWFiODNmOWIzYWM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红动">
      <a:dk1>
        <a:sysClr val="windowText" lastClr="000000"/>
      </a:dk1>
      <a:lt1>
        <a:sysClr val="window" lastClr="FFFFFF"/>
      </a:lt1>
      <a:dk2>
        <a:srgbClr val="44546A"/>
      </a:dk2>
      <a:lt2>
        <a:srgbClr val="BDC3C4"/>
      </a:lt2>
      <a:accent1>
        <a:srgbClr val="E60012"/>
      </a:accent1>
      <a:accent2>
        <a:srgbClr val="EB6100"/>
      </a:accent2>
      <a:accent3>
        <a:srgbClr val="595757"/>
      </a:accent3>
      <a:accent4>
        <a:srgbClr val="004EA2"/>
      </a:accent4>
      <a:accent5>
        <a:srgbClr val="5B77A2"/>
      </a:accent5>
      <a:accent6>
        <a:srgbClr val="FFFFFF"/>
      </a:accent6>
      <a:hlink>
        <a:srgbClr val="FFFFFF"/>
      </a:hlink>
      <a:folHlink>
        <a:srgbClr val="FFFFFF"/>
      </a:folHlink>
    </a:clrScheme>
    <a:fontScheme name="思源黑体">
      <a:majorFont>
        <a:latin typeface="Montserrat SemiBold"/>
        <a:ea typeface="思源黑体 CN Bold"/>
        <a:cs typeface=""/>
      </a:majorFont>
      <a:minorFont>
        <a:latin typeface="Montserrat"/>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2122</Words>
  <Application>WPS 演示</Application>
  <PresentationFormat>自定义</PresentationFormat>
  <Paragraphs>202</Paragraphs>
  <Slides>22</Slides>
  <Notes>0</Notes>
  <HiddenSlides>0</HiddenSlides>
  <MMClips>0</MMClips>
  <ScaleCrop>false</ScaleCrop>
  <HeadingPairs>
    <vt:vector size="6" baseType="variant">
      <vt:variant>
        <vt:lpstr>已用的字体</vt:lpstr>
      </vt:variant>
      <vt:variant>
        <vt:i4>25</vt:i4>
      </vt:variant>
      <vt:variant>
        <vt:lpstr>主题</vt:lpstr>
      </vt:variant>
      <vt:variant>
        <vt:i4>4</vt:i4>
      </vt:variant>
      <vt:variant>
        <vt:lpstr>幻灯片标题</vt:lpstr>
      </vt:variant>
      <vt:variant>
        <vt:i4>22</vt:i4>
      </vt:variant>
    </vt:vector>
  </HeadingPairs>
  <TitlesOfParts>
    <vt:vector size="51" baseType="lpstr">
      <vt:lpstr>Arial</vt:lpstr>
      <vt:lpstr>宋体</vt:lpstr>
      <vt:lpstr>Wingdings</vt:lpstr>
      <vt:lpstr>微软雅黑</vt:lpstr>
      <vt:lpstr>Montserrat</vt:lpstr>
      <vt:lpstr>Times New Roman</vt:lpstr>
      <vt:lpstr>思源黑体 CN Bold</vt:lpstr>
      <vt:lpstr>Yu Gothic UI Semibold</vt:lpstr>
      <vt:lpstr>文泉驿微米黑</vt:lpstr>
      <vt:lpstr>宋体</vt:lpstr>
      <vt:lpstr>Arial Unicode MS</vt:lpstr>
      <vt:lpstr>Calibri</vt:lpstr>
      <vt:lpstr>Gubbi</vt:lpstr>
      <vt:lpstr>思源黑体 CN Regular</vt:lpstr>
      <vt:lpstr>OpenSymbol</vt:lpstr>
      <vt:lpstr>Montserrat</vt:lpstr>
      <vt:lpstr>文泉驿等宽正黑</vt:lpstr>
      <vt:lpstr>文泉驿等宽微米黑</vt:lpstr>
      <vt:lpstr>DejaVu Sans Light</vt:lpstr>
      <vt:lpstr>Noto Sans CJK HK Thin</vt:lpstr>
      <vt:lpstr>Noto Sans CJK KR Black</vt:lpstr>
      <vt:lpstr>文泉驿正黑</vt:lpstr>
      <vt:lpstr>Wingdings</vt:lpstr>
      <vt:lpstr>东文宋体</vt:lpstr>
      <vt:lpstr>Montserrat SemiBold</vt:lpstr>
      <vt:lpstr>Office theme</vt:lpstr>
      <vt:lpstr>Office 主题​​</vt:lpstr>
      <vt:lpstr>2_Office theme</vt:lpstr>
      <vt:lpstr>1_Office theme</vt:lpstr>
      <vt:lpstr>PowerPoint 演示文稿</vt:lpstr>
      <vt:lpstr>PowerPoint 演示文稿</vt:lpstr>
      <vt:lpstr>一、上月工作重点</vt:lpstr>
      <vt:lpstr>一、什么是区块链</vt:lpstr>
      <vt:lpstr>一、什么是区块链 ——技术原理</vt:lpstr>
      <vt:lpstr>一、什么是区块链 ——存储结构</vt:lpstr>
      <vt:lpstr>一、什么是区块链 ——技术特征</vt:lpstr>
      <vt:lpstr>一、什么是区块链 ——存储结构·默克尔树</vt:lpstr>
      <vt:lpstr>一、什么是区块链 ——存储结构·默克尔树</vt:lpstr>
      <vt:lpstr>一、什么是区块链 ——技术特征</vt:lpstr>
      <vt:lpstr>一、什么是区块链</vt:lpstr>
      <vt:lpstr>二、区块链能干什么</vt:lpstr>
      <vt:lpstr>二、区块链能干什么</vt:lpstr>
      <vt:lpstr>二、区块链能干什么</vt:lpstr>
      <vt:lpstr>二、区块链能干什么</vt:lpstr>
      <vt:lpstr>二、区块链能干什么</vt:lpstr>
      <vt:lpstr>一、什么是区块链</vt:lpstr>
      <vt:lpstr>三、应用实践分享——NFT</vt:lpstr>
      <vt:lpstr>三、应用实践分享——NFT</vt:lpstr>
      <vt:lpstr>三、应用实践分享——数字藏品（NFT+代币）</vt:lpstr>
      <vt:lpstr>三、应用实践分享</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封面+分隔页+目录+封底</dc:title>
  <dc:creator>ZhengPeng</dc:creator>
  <cp:lastModifiedBy>dxch</cp:lastModifiedBy>
  <cp:revision>140</cp:revision>
  <dcterms:created xsi:type="dcterms:W3CDTF">2024-07-04T07:41:16Z</dcterms:created>
  <dcterms:modified xsi:type="dcterms:W3CDTF">2024-07-04T07:41:16Z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wqlLaW5nc29mdCBQREYgdG8gV1BTIDkw</vt:lpwstr>
  </property>
  <property fmtid="{D5CDD505-2E9C-101B-9397-08002B2CF9AE}" pid="3" name="Created">
    <vt:filetime>2023-09-20T00:39:49Z</vt:filetime>
  </property>
  <property fmtid="{D5CDD505-2E9C-101B-9397-08002B2CF9AE}" pid="4" name="ICV">
    <vt:lpwstr/>
  </property>
  <property fmtid="{D5CDD505-2E9C-101B-9397-08002B2CF9AE}" pid="5" name="KSOProductBuildVer">
    <vt:lpwstr>2052-11.1.0.11719</vt:lpwstr>
  </property>
</Properties>
</file>